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53"/>
  </p:notesMasterIdLst>
  <p:sldIdLst>
    <p:sldId id="828" r:id="rId2"/>
    <p:sldId id="260" r:id="rId3"/>
    <p:sldId id="600" r:id="rId4"/>
    <p:sldId id="793" r:id="rId5"/>
    <p:sldId id="760" r:id="rId6"/>
    <p:sldId id="761" r:id="rId7"/>
    <p:sldId id="762" r:id="rId8"/>
    <p:sldId id="794" r:id="rId9"/>
    <p:sldId id="763" r:id="rId10"/>
    <p:sldId id="764" r:id="rId11"/>
    <p:sldId id="765" r:id="rId12"/>
    <p:sldId id="798" r:id="rId13"/>
    <p:sldId id="766" r:id="rId14"/>
    <p:sldId id="767" r:id="rId15"/>
    <p:sldId id="799" r:id="rId16"/>
    <p:sldId id="800" r:id="rId17"/>
    <p:sldId id="801" r:id="rId18"/>
    <p:sldId id="802" r:id="rId19"/>
    <p:sldId id="803" r:id="rId20"/>
    <p:sldId id="804" r:id="rId21"/>
    <p:sldId id="805" r:id="rId22"/>
    <p:sldId id="806" r:id="rId23"/>
    <p:sldId id="807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7" r:id="rId33"/>
    <p:sldId id="816" r:id="rId34"/>
    <p:sldId id="818" r:id="rId35"/>
    <p:sldId id="829" r:id="rId36"/>
    <p:sldId id="819" r:id="rId37"/>
    <p:sldId id="820" r:id="rId38"/>
    <p:sldId id="821" r:id="rId39"/>
    <p:sldId id="822" r:id="rId40"/>
    <p:sldId id="823" r:id="rId41"/>
    <p:sldId id="824" r:id="rId42"/>
    <p:sldId id="775" r:id="rId43"/>
    <p:sldId id="788" r:id="rId44"/>
    <p:sldId id="789" r:id="rId45"/>
    <p:sldId id="825" r:id="rId46"/>
    <p:sldId id="790" r:id="rId47"/>
    <p:sldId id="791" r:id="rId48"/>
    <p:sldId id="792" r:id="rId49"/>
    <p:sldId id="797" r:id="rId50"/>
    <p:sldId id="827" r:id="rId51"/>
    <p:sldId id="82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66080-F6B5-45EC-9258-08715F67DC7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3DB9E-5AEE-4E9D-BB22-352BFA6CD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89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B9E-5AEE-4E9D-BB22-352BFA6CDA2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2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B9E-5AEE-4E9D-BB22-352BFA6CDA2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938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B9E-5AEE-4E9D-BB22-352BFA6CDA2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4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B9E-5AEE-4E9D-BB22-352BFA6CDA2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829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B9E-5AEE-4E9D-BB22-352BFA6CDA2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1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B9E-5AEE-4E9D-BB22-352BFA6CDA2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89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97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87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306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38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6201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995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593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99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67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1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4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5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6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97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92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7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BA82-68BB-4AC4-A513-453EE56ADC9B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9AFCB6-C32C-4E97-ABA8-EE07FA565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92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AF549-A361-4AD6-80ED-7AF8B5A58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2633" y="949230"/>
            <a:ext cx="8915399" cy="2262781"/>
          </a:xfrm>
        </p:spPr>
        <p:txBody>
          <a:bodyPr/>
          <a:lstStyle/>
          <a:p>
            <a:pPr algn="ctr"/>
            <a:r>
              <a:rPr lang="en-US" altLang="zh-CN" dirty="0"/>
              <a:t>Ubuntu Linux </a:t>
            </a:r>
            <a:r>
              <a:rPr lang="zh-CN" altLang="en-US" dirty="0"/>
              <a:t>基础教程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zh-CN" altLang="en-US" sz="4400" dirty="0"/>
              <a:t>第</a:t>
            </a:r>
            <a:r>
              <a:rPr lang="en-US" altLang="zh-CN" sz="4400" dirty="0"/>
              <a:t>2</a:t>
            </a:r>
            <a:r>
              <a:rPr lang="zh-CN" altLang="en-US" sz="4400" dirty="0"/>
              <a:t>版  慕课版）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E27B5E-E64F-4526-8025-9F5BA32E2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4552" y="4366412"/>
            <a:ext cx="8915399" cy="1126283"/>
          </a:xfrm>
        </p:spPr>
        <p:txBody>
          <a:bodyPr>
            <a:normAutofit lnSpcReduction="10000"/>
          </a:bodyPr>
          <a:lstStyle/>
          <a:p>
            <a:pPr algn="r"/>
            <a:r>
              <a:rPr lang="zh-CN" altLang="en-US" b="1" dirty="0">
                <a:solidFill>
                  <a:schemeClr val="tx1"/>
                </a:solidFill>
              </a:rPr>
              <a:t>邓淼磊  马宏琳  主编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r"/>
            <a:r>
              <a:rPr lang="zh-CN" altLang="en-US" b="1" dirty="0">
                <a:solidFill>
                  <a:schemeClr val="tx1"/>
                </a:solidFill>
              </a:rPr>
              <a:t>阎磊 副主编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r"/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清华大学出版社</a:t>
            </a:r>
          </a:p>
        </p:txBody>
      </p:sp>
    </p:spTree>
    <p:extLst>
      <p:ext uri="{BB962C8B-B14F-4D97-AF65-F5344CB8AC3E}">
        <p14:creationId xmlns:p14="http://schemas.microsoft.com/office/powerpoint/2010/main" val="1553123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>
            <a:extLst>
              <a:ext uri="{FF2B5EF4-FFF2-40B4-BE49-F238E27FC236}">
                <a16:creationId xmlns:a16="http://schemas.microsoft.com/office/drawing/2014/main" id="{89E3D7F4-DFD1-44CB-9A78-21A845ED7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2.3.2 X Window系统组成</a:t>
            </a:r>
          </a:p>
        </p:txBody>
      </p:sp>
      <p:sp>
        <p:nvSpPr>
          <p:cNvPr id="13314" name="内容占位符 2">
            <a:extLst>
              <a:ext uri="{FF2B5EF4-FFF2-40B4-BE49-F238E27FC236}">
                <a16:creationId xmlns:a16="http://schemas.microsoft.com/office/drawing/2014/main" id="{85C79637-BBE5-4DFF-A59D-0A1069BF7F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85655" y="1668694"/>
            <a:ext cx="9182652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X Window系统的核心概念，是</a:t>
            </a:r>
            <a:r>
              <a:rPr lang="zh-CN" altLang="en-US" sz="2800" dirty="0">
                <a:solidFill>
                  <a:srgbClr val="FF0000"/>
                </a:solidFill>
              </a:rPr>
              <a:t>客户/服务器</a:t>
            </a:r>
            <a:r>
              <a:rPr lang="zh-CN" altLang="en-US" sz="2800" dirty="0"/>
              <a:t>构架。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主要的组成成分是X Server、X Client和X Protocol，即</a:t>
            </a:r>
            <a:r>
              <a:rPr lang="zh-CN" altLang="en-US" sz="2800" dirty="0">
                <a:solidFill>
                  <a:srgbClr val="FF0000"/>
                </a:solidFill>
              </a:rPr>
              <a:t>X服务器端、X客户端、X协议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这种客户/服务器架构的主要特点在于，X window系统中，应用程序的</a:t>
            </a:r>
            <a:r>
              <a:rPr lang="zh-CN" altLang="en-US" sz="2800" dirty="0">
                <a:solidFill>
                  <a:srgbClr val="FF0000"/>
                </a:solidFill>
              </a:rPr>
              <a:t>“运行”和“显示”是可分离的</a:t>
            </a:r>
            <a:r>
              <a:rPr lang="zh-CN" altLang="en-US" sz="2800" dirty="0"/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259D7-62BB-4EAB-A1AB-CBFE6F2B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00" y="1165600"/>
            <a:ext cx="8942635" cy="411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noProof="1"/>
              <a:t>X Window与字符界面的切换</a:t>
            </a:r>
          </a:p>
          <a:p>
            <a:pPr>
              <a:lnSpc>
                <a:spcPct val="150000"/>
              </a:lnSpc>
            </a:pPr>
            <a:r>
              <a:rPr lang="zh-CN" altLang="en-US" sz="2400" noProof="1"/>
              <a:t>Linux默认打开7个屏幕，编号为tty1</a:t>
            </a:r>
            <a:r>
              <a:rPr lang="en-US" altLang="zh-CN" sz="2400" noProof="1"/>
              <a:t>-</a:t>
            </a:r>
            <a:r>
              <a:rPr lang="zh-CN" altLang="en-US" sz="2400" noProof="1"/>
              <a:t>tty7。X Window启动后，占用的是</a:t>
            </a:r>
            <a:r>
              <a:rPr lang="zh-CN" altLang="en-US" sz="2400" noProof="1">
                <a:solidFill>
                  <a:srgbClr val="FF0000"/>
                </a:solidFill>
              </a:rPr>
              <a:t>tty7</a:t>
            </a:r>
            <a:r>
              <a:rPr lang="zh-CN" altLang="en-US" sz="2400" noProof="1"/>
              <a:t>，tty1</a:t>
            </a:r>
            <a:r>
              <a:rPr lang="en-US" altLang="zh-CN" sz="2400" noProof="1"/>
              <a:t>-</a:t>
            </a:r>
            <a:r>
              <a:rPr lang="zh-CN" altLang="en-US" sz="2400" noProof="1"/>
              <a:t>tty6仍为字符界面屏幕，用</a:t>
            </a:r>
            <a:r>
              <a:rPr lang="zh-CN" altLang="en-US" sz="2400" noProof="1">
                <a:solidFill>
                  <a:srgbClr val="FF0000"/>
                </a:solidFill>
              </a:rPr>
              <a:t>【Alt+Ctrl+Fn】</a:t>
            </a:r>
            <a:r>
              <a:rPr lang="zh-CN" altLang="en-US" sz="2400" noProof="1"/>
              <a:t>组合键（n=1</a:t>
            </a:r>
            <a:r>
              <a:rPr lang="en-US" altLang="zh-CN" sz="2400" noProof="1"/>
              <a:t>-</a:t>
            </a:r>
            <a:r>
              <a:rPr lang="zh-CN" altLang="en-US" sz="2400" noProof="1"/>
              <a:t>12）即可实现字符界面与X Window界面的快速切换。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noProof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>
            <a:extLst>
              <a:ext uri="{FF2B5EF4-FFF2-40B4-BE49-F238E27FC236}">
                <a16:creationId xmlns:a16="http://schemas.microsoft.com/office/drawing/2014/main" id="{0319D01A-9C8D-4757-9BEC-8335DFBE7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2.4 GNOME桌面环境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E092310-8BF8-459F-BFDB-BD4658668B35}"/>
              </a:ext>
            </a:extLst>
          </p:cNvPr>
          <p:cNvSpPr txBox="1">
            <a:spLocks noChangeArrowheads="1"/>
          </p:cNvSpPr>
          <p:nvPr/>
        </p:nvSpPr>
        <p:spPr>
          <a:xfrm>
            <a:off x="2589212" y="19050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2.4.1 </a:t>
            </a:r>
            <a:r>
              <a:rPr lang="en-US" altLang="zh-CN" sz="2400" dirty="0"/>
              <a:t>GNOME</a:t>
            </a:r>
            <a:r>
              <a:rPr lang="zh-CN" altLang="en-US" sz="2400" dirty="0"/>
              <a:t>主要版本发布历程</a:t>
            </a:r>
          </a:p>
          <a:p>
            <a:r>
              <a:rPr lang="zh-CN" altLang="en-US" sz="2400" dirty="0"/>
              <a:t>2.4.2 </a:t>
            </a:r>
            <a:r>
              <a:rPr lang="en-US" altLang="zh-CN" sz="2400" dirty="0"/>
              <a:t>GNOME</a:t>
            </a:r>
            <a:r>
              <a:rPr lang="zh-CN" altLang="en-US" sz="2400" dirty="0"/>
              <a:t>桌面组成</a:t>
            </a:r>
          </a:p>
        </p:txBody>
      </p:sp>
    </p:spTree>
    <p:extLst>
      <p:ext uri="{BB962C8B-B14F-4D97-AF65-F5344CB8AC3E}">
        <p14:creationId xmlns:p14="http://schemas.microsoft.com/office/powerpoint/2010/main" val="242810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2">
            <a:extLst>
              <a:ext uri="{FF2B5EF4-FFF2-40B4-BE49-F238E27FC236}">
                <a16:creationId xmlns:a16="http://schemas.microsoft.com/office/drawing/2014/main" id="{FEA91B78-0204-4F60-AB30-313A1F633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01536" y="1540189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1999年，墨西哥程序员Miguel开发了Linux下的桌面系统</a:t>
            </a:r>
            <a:r>
              <a:rPr lang="zh-CN" altLang="en-US" sz="2400" dirty="0">
                <a:solidFill>
                  <a:srgbClr val="FF0000"/>
                </a:solidFill>
              </a:rPr>
              <a:t>GNOME 1.0版</a:t>
            </a:r>
            <a:r>
              <a:rPr lang="zh-CN" altLang="en-US" sz="2400" dirty="0"/>
              <a:t>。GNOME是基于GPL的完全开放的软件，可以让用户很容易的使用和配置计算机。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在</a:t>
            </a:r>
            <a:r>
              <a:rPr lang="en-US" altLang="zh-CN" sz="2400" dirty="0">
                <a:solidFill>
                  <a:srgbClr val="FF0000"/>
                </a:solidFill>
              </a:rPr>
              <a:t>Ubuntu18.04</a:t>
            </a:r>
            <a:r>
              <a:rPr lang="zh-CN" altLang="en-US" sz="2400" dirty="0"/>
              <a:t>版本中，以</a:t>
            </a:r>
            <a:r>
              <a:rPr lang="en-US" altLang="zh-CN" sz="2400" dirty="0">
                <a:solidFill>
                  <a:srgbClr val="FF0000"/>
                </a:solidFill>
              </a:rPr>
              <a:t>GNOME3.28</a:t>
            </a:r>
            <a:r>
              <a:rPr lang="zh-CN" altLang="en-US" sz="2400" dirty="0"/>
              <a:t>作为默认的桌面环境。</a:t>
            </a:r>
          </a:p>
        </p:txBody>
      </p:sp>
    </p:spTree>
    <p:extLst>
      <p:ext uri="{BB962C8B-B14F-4D97-AF65-F5344CB8AC3E}">
        <p14:creationId xmlns:p14="http://schemas.microsoft.com/office/powerpoint/2010/main" val="173722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C40BF252-4932-4F57-890F-4BFBC16D4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29896" y="603561"/>
            <a:ext cx="8911687" cy="701256"/>
          </a:xfrm>
        </p:spPr>
        <p:txBody>
          <a:bodyPr/>
          <a:lstStyle/>
          <a:p>
            <a:r>
              <a:rPr lang="zh-CN" altLang="en-US" dirty="0"/>
              <a:t>2.4.1 </a:t>
            </a:r>
            <a:r>
              <a:rPr lang="en-US" altLang="zh-CN" dirty="0"/>
              <a:t>GNOME</a:t>
            </a:r>
            <a:r>
              <a:rPr lang="zh-CN" altLang="en-US" dirty="0"/>
              <a:t>主要版本发布历程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9B5DDB-A1A2-426F-8CBA-3B9E5327C4F8}"/>
              </a:ext>
            </a:extLst>
          </p:cNvPr>
          <p:cNvSpPr/>
          <p:nvPr/>
        </p:nvSpPr>
        <p:spPr>
          <a:xfrm>
            <a:off x="2034283" y="1304818"/>
            <a:ext cx="9298113" cy="5234684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	</a:t>
            </a:r>
            <a:r>
              <a:rPr lang="en-US" altLang="zh-CN" sz="2400" dirty="0"/>
              <a:t>1999</a:t>
            </a:r>
            <a:r>
              <a:rPr lang="zh-CN" altLang="en-US" sz="2400" dirty="0"/>
              <a:t>年</a:t>
            </a:r>
            <a:r>
              <a:rPr lang="en-US" altLang="zh-CN" sz="2400" dirty="0"/>
              <a:t>3</a:t>
            </a:r>
            <a:r>
              <a:rPr lang="zh-CN" altLang="en-US" sz="2400" dirty="0"/>
              <a:t>月，自由软件基金会（</a:t>
            </a:r>
            <a:r>
              <a:rPr lang="en-US" altLang="zh-CN" sz="2400" dirty="0"/>
              <a:t>FSF</a:t>
            </a:r>
            <a:r>
              <a:rPr lang="zh-CN" altLang="en-US" sz="2400" dirty="0"/>
              <a:t>）发布</a:t>
            </a:r>
            <a:r>
              <a:rPr lang="en-US" altLang="zh-CN" sz="2400" dirty="0"/>
              <a:t>GNOME1.0</a:t>
            </a:r>
            <a:r>
              <a:rPr lang="zh-CN" altLang="en-US" sz="2400" dirty="0"/>
              <a:t>版本。</a:t>
            </a:r>
          </a:p>
          <a:p>
            <a:pPr>
              <a:lnSpc>
                <a:spcPct val="130000"/>
              </a:lnSpc>
            </a:pPr>
            <a:r>
              <a:rPr lang="zh-CN" altLang="en-US" sz="2400" dirty="0"/>
              <a:t>	</a:t>
            </a:r>
            <a:r>
              <a:rPr lang="en-US" altLang="zh-CN" sz="2400" dirty="0"/>
              <a:t>2002</a:t>
            </a:r>
            <a:r>
              <a:rPr lang="zh-CN" altLang="en-US" sz="2400" dirty="0"/>
              <a:t>年</a:t>
            </a:r>
            <a:r>
              <a:rPr lang="en-US" altLang="zh-CN" sz="2400" dirty="0"/>
              <a:t>4</a:t>
            </a:r>
            <a:r>
              <a:rPr lang="zh-CN" altLang="en-US" sz="2400" dirty="0"/>
              <a:t>月，</a:t>
            </a:r>
            <a:r>
              <a:rPr lang="en-US" altLang="zh-CN" sz="2400" dirty="0"/>
              <a:t>GNOME 2.0 </a:t>
            </a:r>
            <a:r>
              <a:rPr lang="zh-CN" altLang="en-US" sz="2400" dirty="0"/>
              <a:t>版本发布。</a:t>
            </a:r>
          </a:p>
          <a:p>
            <a:pPr>
              <a:lnSpc>
                <a:spcPct val="130000"/>
              </a:lnSpc>
            </a:pPr>
            <a:r>
              <a:rPr lang="zh-CN" altLang="en-US" sz="2400" dirty="0"/>
              <a:t>	</a:t>
            </a:r>
            <a:r>
              <a:rPr lang="en-US" altLang="zh-CN" sz="2400" dirty="0"/>
              <a:t>2011</a:t>
            </a:r>
            <a:r>
              <a:rPr lang="zh-CN" altLang="en-US" sz="2400" dirty="0"/>
              <a:t>年</a:t>
            </a:r>
            <a:r>
              <a:rPr lang="en-US" altLang="zh-CN" sz="2400" dirty="0"/>
              <a:t>4</a:t>
            </a:r>
            <a:r>
              <a:rPr lang="zh-CN" altLang="en-US" sz="2400" dirty="0"/>
              <a:t>月，</a:t>
            </a:r>
            <a:r>
              <a:rPr lang="en-US" altLang="zh-CN" sz="2400" dirty="0"/>
              <a:t>GNOME 3.0</a:t>
            </a:r>
            <a:r>
              <a:rPr lang="zh-CN" altLang="en-US" sz="2400" dirty="0"/>
              <a:t>版本发布。</a:t>
            </a:r>
          </a:p>
          <a:p>
            <a:pPr>
              <a:lnSpc>
                <a:spcPct val="130000"/>
              </a:lnSpc>
            </a:pPr>
            <a:r>
              <a:rPr lang="zh-CN" altLang="en-US" sz="2400" dirty="0"/>
              <a:t>	</a:t>
            </a:r>
            <a:r>
              <a:rPr lang="en-US" altLang="zh-CN" sz="2400" dirty="0"/>
              <a:t>2011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月，</a:t>
            </a:r>
            <a:r>
              <a:rPr lang="en-US" altLang="zh-CN" sz="2400" dirty="0"/>
              <a:t>GNOME 3.2</a:t>
            </a:r>
            <a:r>
              <a:rPr lang="zh-CN" altLang="en-US" sz="2400" dirty="0"/>
              <a:t>正式发布。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zh-CN" altLang="en-US" sz="2400" dirty="0"/>
              <a:t>	</a:t>
            </a:r>
            <a:r>
              <a:rPr lang="en-US" altLang="zh-CN" sz="2400" dirty="0"/>
              <a:t>2012</a:t>
            </a:r>
            <a:r>
              <a:rPr lang="zh-CN" altLang="en-US" sz="2400" dirty="0"/>
              <a:t>年</a:t>
            </a:r>
            <a:r>
              <a:rPr lang="en-US" altLang="zh-CN" sz="2400" dirty="0"/>
              <a:t>4</a:t>
            </a:r>
            <a:r>
              <a:rPr lang="zh-CN" altLang="en-US" sz="2400" dirty="0"/>
              <a:t>月，</a:t>
            </a:r>
            <a:r>
              <a:rPr lang="en-US" altLang="zh-CN" sz="2400" dirty="0"/>
              <a:t>GNOME </a:t>
            </a:r>
            <a:r>
              <a:rPr lang="zh-CN" altLang="en-US" sz="2400" dirty="0"/>
              <a:t>发布了 </a:t>
            </a:r>
            <a:r>
              <a:rPr lang="en-US" altLang="zh-CN" sz="2400" dirty="0"/>
              <a:t>3.4.0 </a:t>
            </a:r>
            <a:r>
              <a:rPr lang="zh-CN" altLang="en-US" sz="2400" dirty="0"/>
              <a:t>的首个 </a:t>
            </a:r>
            <a:r>
              <a:rPr lang="en-US" altLang="zh-CN" sz="2400" dirty="0"/>
              <a:t>beta </a:t>
            </a:r>
            <a:r>
              <a:rPr lang="zh-CN" altLang="en-US" sz="2400" dirty="0"/>
              <a:t>测试版本，这是 </a:t>
            </a:r>
            <a:r>
              <a:rPr lang="en-US" altLang="zh-CN" sz="2400" dirty="0"/>
              <a:t>GNOME </a:t>
            </a:r>
            <a:r>
              <a:rPr lang="zh-CN" altLang="en-US" sz="2400" dirty="0"/>
              <a:t>全新的版本开始。 </a:t>
            </a:r>
          </a:p>
          <a:p>
            <a:pPr>
              <a:lnSpc>
                <a:spcPct val="130000"/>
              </a:lnSpc>
            </a:pPr>
            <a:r>
              <a:rPr lang="zh-CN" altLang="en-US" sz="2400" dirty="0"/>
              <a:t>	</a:t>
            </a:r>
            <a:r>
              <a:rPr lang="en-US" altLang="zh-CN" sz="2400" dirty="0"/>
              <a:t>2014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月，</a:t>
            </a:r>
            <a:r>
              <a:rPr lang="en-US" altLang="zh-CN" sz="2400" dirty="0"/>
              <a:t>GNOME 3.14.2 </a:t>
            </a:r>
            <a:r>
              <a:rPr lang="zh-CN" altLang="en-US" sz="2400" dirty="0"/>
              <a:t>发布。</a:t>
            </a:r>
          </a:p>
          <a:p>
            <a:pPr>
              <a:lnSpc>
                <a:spcPct val="130000"/>
              </a:lnSpc>
            </a:pP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zh-CN" altLang="en-US" sz="2400" dirty="0"/>
              <a:t>目前最新的</a:t>
            </a:r>
            <a:r>
              <a:rPr lang="en-US" altLang="zh-CN" sz="2400" dirty="0"/>
              <a:t>GNOME</a:t>
            </a:r>
            <a:r>
              <a:rPr lang="zh-CN" altLang="en-US" sz="2400" dirty="0"/>
              <a:t>版本是</a:t>
            </a:r>
            <a:r>
              <a:rPr lang="en-US" altLang="zh-CN" sz="2400" dirty="0">
                <a:solidFill>
                  <a:srgbClr val="FFFF00"/>
                </a:solidFill>
              </a:rPr>
              <a:t>2019</a:t>
            </a:r>
            <a:r>
              <a:rPr lang="zh-CN" altLang="en-US" sz="2400" dirty="0">
                <a:solidFill>
                  <a:srgbClr val="FFFF00"/>
                </a:solidFill>
              </a:rPr>
              <a:t>年</a:t>
            </a:r>
            <a:r>
              <a:rPr lang="en-US" altLang="zh-CN" sz="2400" dirty="0">
                <a:solidFill>
                  <a:srgbClr val="FFFF00"/>
                </a:solidFill>
              </a:rPr>
              <a:t>3</a:t>
            </a:r>
            <a:r>
              <a:rPr lang="zh-CN" altLang="en-US" sz="2400" dirty="0">
                <a:solidFill>
                  <a:srgbClr val="FFFF00"/>
                </a:solidFill>
              </a:rPr>
              <a:t>月推出的</a:t>
            </a:r>
            <a:r>
              <a:rPr lang="en-US" altLang="zh-CN" sz="2400" dirty="0">
                <a:solidFill>
                  <a:srgbClr val="FFFF00"/>
                </a:solidFill>
              </a:rPr>
              <a:t>GNOME 3.32</a:t>
            </a:r>
            <a:r>
              <a:rPr lang="zh-CN" altLang="en-US" sz="2400" dirty="0"/>
              <a:t>。并在</a:t>
            </a:r>
            <a:r>
              <a:rPr lang="en-US" altLang="zh-CN" sz="2400" dirty="0"/>
              <a:t>Ubuntu 19.04 </a:t>
            </a:r>
            <a:r>
              <a:rPr lang="zh-CN" altLang="en-US" sz="2400" dirty="0"/>
              <a:t>中使用了最新稳定版本 </a:t>
            </a:r>
            <a:r>
              <a:rPr lang="en-US" altLang="zh-CN" sz="2400" dirty="0"/>
              <a:t>GNOME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09" name="标题 1">
            <a:extLst>
              <a:ext uri="{FF2B5EF4-FFF2-40B4-BE49-F238E27FC236}">
                <a16:creationId xmlns:a16="http://schemas.microsoft.com/office/drawing/2014/main" id="{C40BF252-4932-4F57-890F-4BFBC16D4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9224" y="645106"/>
            <a:ext cx="7703666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2.4.2 GNOME</a:t>
            </a:r>
            <a:r>
              <a:rPr lang="zh-CN" altLang="en-US" dirty="0"/>
              <a:t>桌面组成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EC4A5B-3156-455F-A256-C7DBFBCB241F}"/>
              </a:ext>
            </a:extLst>
          </p:cNvPr>
          <p:cNvSpPr txBox="1"/>
          <p:nvPr/>
        </p:nvSpPr>
        <p:spPr>
          <a:xfrm>
            <a:off x="932972" y="1905000"/>
            <a:ext cx="3650278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zh-CN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GNOME</a:t>
            </a:r>
            <a:r>
              <a:rPr lang="zh-CN" altLang="zh-CN" sz="2400" dirty="0">
                <a:solidFill>
                  <a:srgbClr val="FF0000"/>
                </a:solidFill>
              </a:rPr>
              <a:t>桌面的主要组成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GNOME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模式下，桌面主要由三部分组成：状态栏、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面板（任务栏）、桌面区。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GNOME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桌面组成，如图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所示。</a:t>
            </a: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140C139E-40B7-4B18-A3B3-D3835E2C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4857" y="2011470"/>
            <a:ext cx="6953577" cy="41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9CB55881-C8BF-4235-846D-1404AB178EE5}"/>
              </a:ext>
            </a:extLst>
          </p:cNvPr>
          <p:cNvSpPr/>
          <p:nvPr/>
        </p:nvSpPr>
        <p:spPr>
          <a:xfrm>
            <a:off x="7253555" y="1263721"/>
            <a:ext cx="1407560" cy="462337"/>
          </a:xfrm>
          <a:prstGeom prst="wedgeRectCallout">
            <a:avLst>
              <a:gd name="adj1" fmla="val -55140"/>
              <a:gd name="adj2" fmla="val 115833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状态栏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EA58AE3-5E99-4826-8E0F-318D41882B3B}"/>
              </a:ext>
            </a:extLst>
          </p:cNvPr>
          <p:cNvSpPr/>
          <p:nvPr/>
        </p:nvSpPr>
        <p:spPr>
          <a:xfrm>
            <a:off x="4583250" y="1726057"/>
            <a:ext cx="7703666" cy="70891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7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C40BF252-4932-4F57-890F-4BFBC16D4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7702" y="645106"/>
            <a:ext cx="6565187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2.4.2 GNOME</a:t>
            </a:r>
            <a:r>
              <a:rPr lang="zh-CN" altLang="en-US" dirty="0"/>
              <a:t>桌面组成</a:t>
            </a: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140C139E-40B7-4B18-A3B3-D3835E2C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4857" y="2011470"/>
            <a:ext cx="6953577" cy="41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9CB55881-C8BF-4235-846D-1404AB178EE5}"/>
              </a:ext>
            </a:extLst>
          </p:cNvPr>
          <p:cNvSpPr/>
          <p:nvPr/>
        </p:nvSpPr>
        <p:spPr>
          <a:xfrm>
            <a:off x="5648532" y="3938461"/>
            <a:ext cx="1407560" cy="462337"/>
          </a:xfrm>
          <a:prstGeom prst="wedgeRectCallout">
            <a:avLst>
              <a:gd name="adj1" fmla="val -69739"/>
              <a:gd name="adj2" fmla="val 80277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Dcok</a:t>
            </a:r>
            <a:r>
              <a:rPr lang="zh-CN" altLang="en-US" sz="2000" b="1" dirty="0"/>
              <a:t>面板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0794596-0E86-49FF-954E-7AE7475AAB35}"/>
              </a:ext>
            </a:extLst>
          </p:cNvPr>
          <p:cNvSpPr/>
          <p:nvPr/>
        </p:nvSpPr>
        <p:spPr>
          <a:xfrm>
            <a:off x="4688313" y="1726057"/>
            <a:ext cx="855156" cy="470820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FA7CF9-76AE-4FEB-A2C6-3F75041A6877}"/>
              </a:ext>
            </a:extLst>
          </p:cNvPr>
          <p:cNvSpPr txBox="1"/>
          <p:nvPr/>
        </p:nvSpPr>
        <p:spPr>
          <a:xfrm>
            <a:off x="932972" y="1905000"/>
            <a:ext cx="3650278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zh-CN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GNOME</a:t>
            </a:r>
            <a:r>
              <a:rPr lang="zh-CN" altLang="zh-CN" sz="2400" dirty="0">
                <a:solidFill>
                  <a:srgbClr val="FF0000"/>
                </a:solidFill>
              </a:rPr>
              <a:t>桌面的主要组成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GNOME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模式下，桌面主要由三部分组成：状态栏、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面板（任务栏）、桌面区。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GNOME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桌面组成，如图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118068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FB4908-4EBD-411E-A36C-578885B88493}"/>
              </a:ext>
            </a:extLst>
          </p:cNvPr>
          <p:cNvSpPr txBox="1"/>
          <p:nvPr/>
        </p:nvSpPr>
        <p:spPr>
          <a:xfrm>
            <a:off x="540279" y="967417"/>
            <a:ext cx="3867334" cy="394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系统启动后，运行了“终端”和“文本编辑器”两个软件后，就会在</a:t>
            </a:r>
            <a:r>
              <a:rPr lang="en-US" altLang="zh-CN" sz="28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dock</a:t>
            </a:r>
            <a:r>
              <a:rPr lang="zh-CN" altLang="en-US" sz="28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面板中出现这两个软件的图标，如图</a:t>
            </a:r>
            <a:r>
              <a:rPr lang="en-US" altLang="zh-CN" sz="28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2-5</a:t>
            </a:r>
            <a:r>
              <a:rPr lang="zh-CN" altLang="en-US" sz="28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所示。</a:t>
            </a:r>
          </a:p>
        </p:txBody>
      </p:sp>
      <p:sp>
        <p:nvSpPr>
          <p:cNvPr id="172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图片 1">
            <a:extLst>
              <a:ext uri="{FF2B5EF4-FFF2-40B4-BE49-F238E27FC236}">
                <a16:creationId xmlns:a16="http://schemas.microsoft.com/office/drawing/2014/main" id="{82CA12FB-FA71-48E2-9EC7-462F6B72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1351" y="967417"/>
            <a:ext cx="6249030" cy="44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BEC1BD7-3816-4EC9-B41A-DCA3A2DDFCB5}"/>
              </a:ext>
            </a:extLst>
          </p:cNvPr>
          <p:cNvSpPr txBox="1"/>
          <p:nvPr/>
        </p:nvSpPr>
        <p:spPr>
          <a:xfrm>
            <a:off x="5853701" y="5587965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2-5 </a:t>
            </a:r>
            <a:r>
              <a:rPr lang="zh-CN" altLang="en-US" dirty="0"/>
              <a:t>正在运行的软件图标在</a:t>
            </a:r>
            <a:r>
              <a:rPr lang="en-US" altLang="zh-CN" dirty="0"/>
              <a:t>dock</a:t>
            </a:r>
            <a:r>
              <a:rPr lang="zh-CN" altLang="en-US" dirty="0"/>
              <a:t>面板中的显示</a:t>
            </a:r>
          </a:p>
        </p:txBody>
      </p:sp>
    </p:spTree>
    <p:extLst>
      <p:ext uri="{BB962C8B-B14F-4D97-AF65-F5344CB8AC3E}">
        <p14:creationId xmlns:p14="http://schemas.microsoft.com/office/powerpoint/2010/main" val="213744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7769FF-C464-4128-8517-32775F6078AC}"/>
              </a:ext>
            </a:extLst>
          </p:cNvPr>
          <p:cNvSpPr txBox="1"/>
          <p:nvPr/>
        </p:nvSpPr>
        <p:spPr>
          <a:xfrm>
            <a:off x="827353" y="1160593"/>
            <a:ext cx="3415874" cy="3759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桌面最左下方，有 图标，隐藏了系统已安装的应用程序。点击该图标，将显示系统已安装的应用程序对应的图标。如图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2-6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所示。</a:t>
            </a:r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66979433-F99D-433E-B403-A8DE43339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4" b="1"/>
          <a:stretch/>
        </p:blipFill>
        <p:spPr bwMode="auto">
          <a:xfrm>
            <a:off x="4619543" y="1102724"/>
            <a:ext cx="6953577" cy="432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图片 1">
            <a:extLst>
              <a:ext uri="{FF2B5EF4-FFF2-40B4-BE49-F238E27FC236}">
                <a16:creationId xmlns:a16="http://schemas.microsoft.com/office/drawing/2014/main" id="{150CB68A-4350-4BA0-9D66-345F3251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20" y="1315092"/>
            <a:ext cx="450978" cy="35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096647-0021-4C2F-B1F6-9F9D34E67F81}"/>
              </a:ext>
            </a:extLst>
          </p:cNvPr>
          <p:cNvSpPr txBox="1"/>
          <p:nvPr/>
        </p:nvSpPr>
        <p:spPr>
          <a:xfrm>
            <a:off x="7017249" y="54627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图</a:t>
            </a:r>
            <a:r>
              <a:rPr lang="en-US" altLang="zh-CN"/>
              <a:t>2-6</a:t>
            </a:r>
            <a:r>
              <a:rPr lang="zh-CN" altLang="en-US"/>
              <a:t>显示应用程序图标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31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C40BF252-4932-4F57-890F-4BFBC16D4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9348" y="645106"/>
            <a:ext cx="6503542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2.4.2 GNOME</a:t>
            </a:r>
            <a:r>
              <a:rPr lang="zh-CN" altLang="en-US" dirty="0"/>
              <a:t>桌面组成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EC4A5B-3156-455F-A256-C7DBFBCB241F}"/>
              </a:ext>
            </a:extLst>
          </p:cNvPr>
          <p:cNvSpPr txBox="1"/>
          <p:nvPr/>
        </p:nvSpPr>
        <p:spPr>
          <a:xfrm>
            <a:off x="932972" y="1905000"/>
            <a:ext cx="3650278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zh-CN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GNOME</a:t>
            </a:r>
            <a:r>
              <a:rPr lang="zh-CN" altLang="zh-CN" sz="2400" dirty="0">
                <a:solidFill>
                  <a:srgbClr val="FF0000"/>
                </a:solidFill>
              </a:rPr>
              <a:t>桌面的主要组成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GNOME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模式下，桌面主要由三部分组成：状态栏、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面板（任务栏）、桌面区。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GNOME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桌面组成，如图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所示。</a:t>
            </a: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140C139E-40B7-4B18-A3B3-D3835E2C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6998" y="1881883"/>
            <a:ext cx="6953577" cy="41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9CB55881-C8BF-4235-846D-1404AB178EE5}"/>
              </a:ext>
            </a:extLst>
          </p:cNvPr>
          <p:cNvSpPr/>
          <p:nvPr/>
        </p:nvSpPr>
        <p:spPr>
          <a:xfrm>
            <a:off x="8198778" y="2910608"/>
            <a:ext cx="1407560" cy="462337"/>
          </a:xfrm>
          <a:prstGeom prst="wedgeRectCallout">
            <a:avLst>
              <a:gd name="adj1" fmla="val -55140"/>
              <a:gd name="adj2" fmla="val 115833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桌面区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EA58AE3-5E99-4826-8E0F-318D41882B3B}"/>
              </a:ext>
            </a:extLst>
          </p:cNvPr>
          <p:cNvSpPr/>
          <p:nvPr/>
        </p:nvSpPr>
        <p:spPr>
          <a:xfrm>
            <a:off x="5640512" y="2344673"/>
            <a:ext cx="5752552" cy="350348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C2508B-CBCE-46D7-9793-B270B20A6153}"/>
              </a:ext>
            </a:extLst>
          </p:cNvPr>
          <p:cNvSpPr txBox="1"/>
          <p:nvPr/>
        </p:nvSpPr>
        <p:spPr>
          <a:xfrm>
            <a:off x="5751062" y="381439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用于放置显示已经打开或正在运行的软件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5364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0">
            <a:extLst>
              <a:ext uri="{FF2B5EF4-FFF2-40B4-BE49-F238E27FC236}">
                <a16:creationId xmlns:a16="http://schemas.microsoft.com/office/drawing/2014/main" id="{7C473304-7E06-4A84-A90D-9D2CA0FE3C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宋体" panose="02010600030101010101" pitchFamily="2" charset="-122"/>
              </a:rPr>
              <a:t>第2章 Linux系统接口管理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7C99738-F581-4AA1-8902-7DB98512283F}"/>
              </a:ext>
            </a:extLst>
          </p:cNvPr>
          <p:cNvSpPr txBox="1">
            <a:spLocks noChangeArrowheads="1"/>
          </p:cNvSpPr>
          <p:nvPr/>
        </p:nvSpPr>
        <p:spPr>
          <a:xfrm>
            <a:off x="2938534" y="1815102"/>
            <a:ext cx="6308208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2.1 </a:t>
            </a:r>
            <a:r>
              <a:rPr lang="zh-CN" altLang="en-US" sz="2800" dirty="0"/>
              <a:t>操作系统接口</a:t>
            </a:r>
          </a:p>
          <a:p>
            <a:r>
              <a:rPr lang="en-US" altLang="zh-CN" sz="2800" dirty="0"/>
              <a:t>2.2 Shell</a:t>
            </a:r>
            <a:r>
              <a:rPr lang="zh-CN" altLang="en-US" sz="2800" dirty="0"/>
              <a:t>命令接口</a:t>
            </a:r>
          </a:p>
          <a:p>
            <a:r>
              <a:rPr lang="en-US" altLang="zh-CN" sz="2800" dirty="0"/>
              <a:t>2.3  X Window</a:t>
            </a:r>
            <a:r>
              <a:rPr lang="zh-CN" altLang="en-US" sz="2800" dirty="0"/>
              <a:t>图形窗口接口</a:t>
            </a:r>
          </a:p>
          <a:p>
            <a:r>
              <a:rPr lang="en-US" altLang="zh-CN" sz="2800" dirty="0"/>
              <a:t>2.4 GNOME</a:t>
            </a:r>
            <a:r>
              <a:rPr lang="zh-CN" altLang="en-US" sz="2800" dirty="0"/>
              <a:t>桌面环境</a:t>
            </a:r>
          </a:p>
          <a:p>
            <a:r>
              <a:rPr lang="en-US" altLang="zh-CN" sz="2800" dirty="0"/>
              <a:t>2.5 </a:t>
            </a:r>
            <a:r>
              <a:rPr lang="zh-CN" altLang="en-US" sz="2800" dirty="0"/>
              <a:t>登陆、注销和关机重启</a:t>
            </a:r>
          </a:p>
          <a:p>
            <a:r>
              <a:rPr lang="en-US" altLang="zh-CN" sz="2800" dirty="0"/>
              <a:t>2.6  Unity</a:t>
            </a:r>
            <a:r>
              <a:rPr lang="zh-CN" altLang="en-US" sz="2800" dirty="0"/>
              <a:t>界面简介</a:t>
            </a:r>
          </a:p>
          <a:p>
            <a:r>
              <a:rPr lang="en-US" altLang="zh-CN" sz="2800" dirty="0"/>
              <a:t>2.7 </a:t>
            </a:r>
            <a:r>
              <a:rPr lang="zh-CN" altLang="en-US" sz="2800" dirty="0"/>
              <a:t>程序接口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C40BF252-4932-4F57-890F-4BFBC16D4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26058" y="645106"/>
            <a:ext cx="6626832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2.4.2 GNOME</a:t>
            </a:r>
            <a:r>
              <a:rPr lang="zh-CN" altLang="en-US" dirty="0"/>
              <a:t>桌面组成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EC4A5B-3156-455F-A256-C7DBFBCB241F}"/>
              </a:ext>
            </a:extLst>
          </p:cNvPr>
          <p:cNvSpPr txBox="1"/>
          <p:nvPr/>
        </p:nvSpPr>
        <p:spPr>
          <a:xfrm>
            <a:off x="932971" y="1627596"/>
            <a:ext cx="3798121" cy="5030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zh-CN" altLang="zh-CN" sz="2800" dirty="0">
                <a:solidFill>
                  <a:srgbClr val="FF0000"/>
                </a:solidFill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</a:rPr>
              <a:t>dock</a:t>
            </a:r>
            <a:r>
              <a:rPr lang="zh-CN" altLang="en-US" sz="2800" dirty="0">
                <a:solidFill>
                  <a:srgbClr val="FF0000"/>
                </a:solidFill>
              </a:rPr>
              <a:t>面板的作用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面板的功能最复杂，体现了用户日常工作所需要的全部；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左上角的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活动（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activity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提供了搜索应用程序的功能，同时，点击右侧的隐形侧条，将显示系统的各个工作区，并可以满足用户在不同的工作区之间的切换，如图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2-7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所示。</a:t>
            </a:r>
          </a:p>
        </p:txBody>
      </p:sp>
      <p:pic>
        <p:nvPicPr>
          <p:cNvPr id="6146" name="图片 1">
            <a:extLst>
              <a:ext uri="{FF2B5EF4-FFF2-40B4-BE49-F238E27FC236}">
                <a16:creationId xmlns:a16="http://schemas.microsoft.com/office/drawing/2014/main" id="{0BBD4FD2-9A02-42AF-B8E3-4AEA56DA5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92" y="1628201"/>
            <a:ext cx="6707974" cy="397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CA9CC79-7A4E-47E6-AFFA-C8F741F54306}"/>
              </a:ext>
            </a:extLst>
          </p:cNvPr>
          <p:cNvSpPr txBox="1"/>
          <p:nvPr/>
        </p:nvSpPr>
        <p:spPr>
          <a:xfrm>
            <a:off x="6377683" y="560426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2-7 【</a:t>
            </a:r>
            <a:r>
              <a:rPr lang="zh-CN" altLang="en-US" dirty="0"/>
              <a:t>活动</a:t>
            </a:r>
            <a:r>
              <a:rPr lang="en-US" altLang="zh-CN" dirty="0"/>
              <a:t>】</a:t>
            </a:r>
            <a:r>
              <a:rPr lang="zh-CN" altLang="en-US" dirty="0"/>
              <a:t>及工作区的切换</a:t>
            </a:r>
          </a:p>
        </p:txBody>
      </p:sp>
    </p:spTree>
    <p:extLst>
      <p:ext uri="{BB962C8B-B14F-4D97-AF65-F5344CB8AC3E}">
        <p14:creationId xmlns:p14="http://schemas.microsoft.com/office/powerpoint/2010/main" val="1024193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D8CE1-FAB5-4930-ADC5-9C22F69F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7970" y="541105"/>
            <a:ext cx="8915400" cy="595216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dock</a:t>
            </a:r>
            <a:r>
              <a:rPr lang="zh-CN" altLang="en-US" sz="2400" dirty="0">
                <a:solidFill>
                  <a:srgbClr val="FF0000"/>
                </a:solidFill>
              </a:rPr>
              <a:t>面板</a:t>
            </a:r>
            <a:r>
              <a:rPr lang="zh-CN" altLang="en-US" sz="2400" dirty="0"/>
              <a:t>中默认提供了用户的常用的应用软件图标，方便快速启动应用程序。包括：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【Firefox</a:t>
            </a:r>
            <a:r>
              <a:rPr lang="zh-CN" altLang="en-US" sz="2400" dirty="0"/>
              <a:t>网络浏览器</a:t>
            </a:r>
            <a:r>
              <a:rPr lang="en-US" altLang="zh-CN" sz="2400" dirty="0"/>
              <a:t>】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【Thunderbird</a:t>
            </a:r>
            <a:r>
              <a:rPr lang="zh-CN" altLang="en-US" sz="2400" dirty="0"/>
              <a:t>邮件</a:t>
            </a:r>
            <a:r>
              <a:rPr lang="en-US" altLang="zh-CN" sz="2400" dirty="0"/>
              <a:t>/</a:t>
            </a:r>
            <a:r>
              <a:rPr lang="zh-CN" altLang="en-US" sz="2400" dirty="0"/>
              <a:t>新闻管理器</a:t>
            </a:r>
            <a:r>
              <a:rPr lang="en-US" altLang="zh-CN" sz="2400" dirty="0"/>
              <a:t>】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文件夹管理器</a:t>
            </a:r>
            <a:r>
              <a:rPr lang="en-US" altLang="zh-CN" sz="2400" dirty="0"/>
              <a:t>】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【</a:t>
            </a:r>
            <a:r>
              <a:rPr lang="en-US" altLang="zh-CN" sz="2400" dirty="0" err="1"/>
              <a:t>Rhythmbox</a:t>
            </a:r>
            <a:r>
              <a:rPr lang="zh-CN" altLang="en-US" sz="2400" dirty="0"/>
              <a:t>音乐播放器</a:t>
            </a:r>
            <a:r>
              <a:rPr lang="en-US" altLang="zh-CN" sz="2400" dirty="0"/>
              <a:t>】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【LibreOffice writer】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【Ubuntu</a:t>
            </a:r>
            <a:r>
              <a:rPr lang="zh-CN" altLang="en-US" sz="2400" dirty="0"/>
              <a:t>软件管理器</a:t>
            </a:r>
            <a:r>
              <a:rPr lang="en-US" altLang="zh-CN" sz="2400" dirty="0"/>
              <a:t>】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【</a:t>
            </a:r>
            <a:r>
              <a:rPr lang="zh-CN" altLang="en-US" sz="2400" dirty="0"/>
              <a:t>帮助</a:t>
            </a:r>
            <a:r>
              <a:rPr lang="en-US" altLang="zh-CN" sz="2400" dirty="0"/>
              <a:t>】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【Amazon</a:t>
            </a:r>
            <a:r>
              <a:rPr lang="zh-CN" altLang="en-US" sz="2400" dirty="0"/>
              <a:t>购物网站</a:t>
            </a:r>
            <a:r>
              <a:rPr lang="en-US" altLang="zh-CN" sz="2400" dirty="0"/>
              <a:t>】</a:t>
            </a:r>
            <a:r>
              <a:rPr lang="zh-CN" altLang="en-US" sz="2400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618803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7652F-D695-4B1A-A66E-5FE9FD566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374" y="613024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Firefox</a:t>
            </a:r>
            <a:r>
              <a:rPr lang="zh-CN" altLang="en-US" sz="2400" dirty="0"/>
              <a:t>网络浏览器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Mozilla Firefox</a:t>
            </a:r>
            <a:r>
              <a:rPr lang="zh-CN" altLang="en-US" sz="2400" dirty="0"/>
              <a:t>网络浏览器，中文名称为“火狐”浏览器，是一个自由及开放源代码的网页浏览器，使用</a:t>
            </a:r>
            <a:r>
              <a:rPr lang="en-US" altLang="zh-CN" sz="2400" dirty="0"/>
              <a:t>Gecko</a:t>
            </a:r>
            <a:r>
              <a:rPr lang="zh-CN" altLang="en-US" sz="2400" dirty="0"/>
              <a:t>排版引擎，支持多种操作系统，如</a:t>
            </a:r>
            <a:r>
              <a:rPr lang="en-US" altLang="zh-CN" sz="2400" dirty="0"/>
              <a:t>Windows</a:t>
            </a:r>
            <a:r>
              <a:rPr lang="zh-CN" altLang="en-US" sz="2400" dirty="0"/>
              <a:t>、</a:t>
            </a:r>
            <a:r>
              <a:rPr lang="en-US" altLang="zh-CN" sz="2400" dirty="0"/>
              <a:t>Mac OS X</a:t>
            </a:r>
            <a:r>
              <a:rPr lang="zh-CN" altLang="en-US" sz="2400" dirty="0"/>
              <a:t>及</a:t>
            </a:r>
            <a:r>
              <a:rPr lang="en-US" altLang="zh-CN" sz="2400" dirty="0"/>
              <a:t>GNU/Linux</a:t>
            </a:r>
            <a:r>
              <a:rPr lang="zh-CN" altLang="en-US" sz="2400" dirty="0"/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1327422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7652F-D695-4B1A-A66E-5FE9FD566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747" y="489734"/>
            <a:ext cx="9746626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Thunderbird</a:t>
            </a:r>
            <a:r>
              <a:rPr lang="zh-CN" altLang="en-US" sz="2400" dirty="0"/>
              <a:t>邮件</a:t>
            </a:r>
            <a:r>
              <a:rPr lang="en-US" altLang="zh-CN" sz="2400" dirty="0"/>
              <a:t>/</a:t>
            </a:r>
            <a:r>
              <a:rPr lang="zh-CN" altLang="en-US" sz="2400" dirty="0"/>
              <a:t>新闻管理器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点击图标     ，将会打开</a:t>
            </a:r>
            <a:r>
              <a:rPr lang="en-US" altLang="zh-CN" sz="2400" dirty="0"/>
              <a:t>Thunderbird</a:t>
            </a:r>
            <a:r>
              <a:rPr lang="zh-CN" altLang="en-US" sz="2400" dirty="0"/>
              <a:t>邮件</a:t>
            </a:r>
            <a:r>
              <a:rPr lang="en-US" altLang="zh-CN" sz="2400" dirty="0"/>
              <a:t>/</a:t>
            </a:r>
            <a:r>
              <a:rPr lang="zh-CN" altLang="en-US" sz="2400" dirty="0"/>
              <a:t>新闻管理器，如图</a:t>
            </a:r>
            <a:r>
              <a:rPr lang="en-US" altLang="zh-CN" sz="2400" dirty="0"/>
              <a:t>2-8</a:t>
            </a:r>
            <a:r>
              <a:rPr lang="zh-CN" altLang="en-US" sz="2400" dirty="0"/>
              <a:t>所示。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217DCA-42BB-4CB8-8E7E-400815FF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69" y="1351340"/>
            <a:ext cx="400000" cy="333333"/>
          </a:xfrm>
          <a:prstGeom prst="rect">
            <a:avLst/>
          </a:prstGeom>
        </p:spPr>
      </p:pic>
      <p:pic>
        <p:nvPicPr>
          <p:cNvPr id="7170" name="图片 1">
            <a:extLst>
              <a:ext uri="{FF2B5EF4-FFF2-40B4-BE49-F238E27FC236}">
                <a16:creationId xmlns:a16="http://schemas.microsoft.com/office/drawing/2014/main" id="{70F13E90-F505-4037-8F58-A725A17C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566" y="1981475"/>
            <a:ext cx="5936601" cy="34521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2A21C1-40F3-4CEE-AE86-404C611F80CF}"/>
              </a:ext>
            </a:extLst>
          </p:cNvPr>
          <p:cNvSpPr txBox="1"/>
          <p:nvPr/>
        </p:nvSpPr>
        <p:spPr>
          <a:xfrm>
            <a:off x="5356011" y="5433611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2-8  Thunderbird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邮件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新闻管理器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3978B1-CC07-416D-9FB8-AFD7BAC5E6DD}"/>
              </a:ext>
            </a:extLst>
          </p:cNvPr>
          <p:cNvSpPr txBox="1"/>
          <p:nvPr/>
        </p:nvSpPr>
        <p:spPr>
          <a:xfrm>
            <a:off x="1859747" y="1887867"/>
            <a:ext cx="3182503" cy="445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Mozilla Thunderbird --”</a:t>
            </a:r>
            <a:r>
              <a:rPr lang="zh-CN" altLang="en-US" sz="2400" dirty="0"/>
              <a:t>雷鸟</a:t>
            </a:r>
            <a:r>
              <a:rPr lang="en-US" altLang="zh-CN" sz="2400" dirty="0"/>
              <a:t>”,</a:t>
            </a:r>
            <a:r>
              <a:rPr lang="zh-CN" altLang="en-US" sz="2400" dirty="0"/>
              <a:t>是一个开源自由的、开放的、跨平台的邮件客户端和</a:t>
            </a:r>
            <a:r>
              <a:rPr lang="en-US" altLang="zh-CN" sz="2400" dirty="0"/>
              <a:t>RSS</a:t>
            </a:r>
            <a:r>
              <a:rPr lang="zh-CN" altLang="en-US" sz="2400" dirty="0"/>
              <a:t>新闻阅读器。目的在于管理用户的多个电子邮件帐户和新闻源。</a:t>
            </a:r>
          </a:p>
        </p:txBody>
      </p:sp>
    </p:spTree>
    <p:extLst>
      <p:ext uri="{BB962C8B-B14F-4D97-AF65-F5344CB8AC3E}">
        <p14:creationId xmlns:p14="http://schemas.microsoft.com/office/powerpoint/2010/main" val="117944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7652F-D695-4B1A-A66E-5FE9FD566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747" y="489734"/>
            <a:ext cx="9746626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）文件夹管理器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点击图标     ，将会打开文件夹管理器，如图</a:t>
            </a:r>
            <a:r>
              <a:rPr lang="en-US" altLang="zh-CN" sz="2400" dirty="0"/>
              <a:t>2-9</a:t>
            </a:r>
            <a:r>
              <a:rPr lang="zh-CN" altLang="en-US" sz="2400" dirty="0"/>
              <a:t>所示。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A21C1-40F3-4CEE-AE86-404C611F80CF}"/>
              </a:ext>
            </a:extLst>
          </p:cNvPr>
          <p:cNvSpPr txBox="1"/>
          <p:nvPr/>
        </p:nvSpPr>
        <p:spPr>
          <a:xfrm>
            <a:off x="4721831" y="529615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2-9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文件夹管理器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3978B1-CC07-416D-9FB8-AFD7BAC5E6DD}"/>
              </a:ext>
            </a:extLst>
          </p:cNvPr>
          <p:cNvSpPr txBox="1"/>
          <p:nvPr/>
        </p:nvSpPr>
        <p:spPr>
          <a:xfrm>
            <a:off x="1859747" y="1887867"/>
            <a:ext cx="3182503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默认打开的是当前用户的主目录，即主文件夹。通过左边的列表显示，用户可以快速找到自己需要的文件。</a:t>
            </a:r>
          </a:p>
        </p:txBody>
      </p:sp>
      <p:pic>
        <p:nvPicPr>
          <p:cNvPr id="8194" name="图片 1">
            <a:extLst>
              <a:ext uri="{FF2B5EF4-FFF2-40B4-BE49-F238E27FC236}">
                <a16:creationId xmlns:a16="http://schemas.microsoft.com/office/drawing/2014/main" id="{DECD8074-629A-4B4E-AE27-D70CEF28D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3" y="1349090"/>
            <a:ext cx="327025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BD29ED-80A1-4408-B22E-D2D58696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068" y="1933583"/>
            <a:ext cx="5603152" cy="33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7652F-D695-4B1A-A66E-5FE9FD566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747" y="489734"/>
            <a:ext cx="9746626" cy="20171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Rhythmbox</a:t>
            </a:r>
            <a:r>
              <a:rPr lang="zh-CN" altLang="en-US" sz="2400" dirty="0"/>
              <a:t>音乐播放器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点击图标     ，将会打开</a:t>
            </a:r>
            <a:r>
              <a:rPr lang="en-US" altLang="zh-CN" sz="2400" dirty="0" err="1"/>
              <a:t>Rhythmbox</a:t>
            </a:r>
            <a:r>
              <a:rPr lang="zh-CN" altLang="en-US" sz="2400" dirty="0"/>
              <a:t>音乐播放器，“</a:t>
            </a:r>
            <a:r>
              <a:rPr lang="en-US" altLang="zh-CN" sz="2400" dirty="0" err="1"/>
              <a:t>Rhythmbox</a:t>
            </a:r>
            <a:r>
              <a:rPr lang="zh-CN" altLang="en-US" sz="2400" dirty="0"/>
              <a:t>音乐播放器”是</a:t>
            </a:r>
            <a:r>
              <a:rPr lang="en-US" altLang="zh-CN" sz="2400" dirty="0"/>
              <a:t>Linux</a:t>
            </a:r>
            <a:r>
              <a:rPr lang="zh-CN" altLang="en-US" sz="2400" dirty="0"/>
              <a:t>下的音乐播放和管理软件。</a:t>
            </a:r>
          </a:p>
        </p:txBody>
      </p:sp>
      <p:pic>
        <p:nvPicPr>
          <p:cNvPr id="9218" name="图片 1">
            <a:extLst>
              <a:ext uri="{FF2B5EF4-FFF2-40B4-BE49-F238E27FC236}">
                <a16:creationId xmlns:a16="http://schemas.microsoft.com/office/drawing/2014/main" id="{D575EFAC-454C-4369-9ADA-C4B65EF6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73" y="1258210"/>
            <a:ext cx="3889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65FE7F0-1165-4EE0-919A-53F9BC4F403B}"/>
              </a:ext>
            </a:extLst>
          </p:cNvPr>
          <p:cNvSpPr txBox="1">
            <a:spLocks/>
          </p:cNvSpPr>
          <p:nvPr/>
        </p:nvSpPr>
        <p:spPr>
          <a:xfrm>
            <a:off x="1859747" y="3325775"/>
            <a:ext cx="9746626" cy="2017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en-US" altLang="zh-CN" sz="2400" dirty="0"/>
              <a:t>LibreOffice Writer</a:t>
            </a:r>
            <a:r>
              <a:rPr lang="zh-CN" altLang="en-US" sz="2400" dirty="0"/>
              <a:t>字处理软件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点击图标       ，可以打开</a:t>
            </a:r>
            <a:r>
              <a:rPr lang="en-US" altLang="zh-CN" sz="2400" dirty="0"/>
              <a:t>LibreOffice Writer</a:t>
            </a:r>
            <a:r>
              <a:rPr lang="zh-CN" altLang="en-US" sz="2400" dirty="0"/>
              <a:t>字处理软件，是一款自由免费的办公套件。</a:t>
            </a:r>
          </a:p>
        </p:txBody>
      </p:sp>
      <p:pic>
        <p:nvPicPr>
          <p:cNvPr id="9219" name="图片 1">
            <a:extLst>
              <a:ext uri="{FF2B5EF4-FFF2-40B4-BE49-F238E27FC236}">
                <a16:creationId xmlns:a16="http://schemas.microsoft.com/office/drawing/2014/main" id="{C112E901-8B26-4327-A014-1D491BDC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941" y="4073211"/>
            <a:ext cx="457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613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7652F-D695-4B1A-A66E-5FE9FD566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747" y="489734"/>
            <a:ext cx="9746626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</a:t>
            </a:r>
            <a:r>
              <a:rPr lang="en-US" altLang="zh-CN" sz="2400" dirty="0"/>
              <a:t>Ubuntu</a:t>
            </a:r>
            <a:r>
              <a:rPr lang="zh-CN" altLang="en-US" sz="2400" dirty="0"/>
              <a:t>软件管理器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点击图标     ，打开“</a:t>
            </a:r>
            <a:r>
              <a:rPr lang="en-US" altLang="zh-CN" sz="2400" dirty="0"/>
              <a:t>Ubuntu</a:t>
            </a:r>
            <a:r>
              <a:rPr lang="zh-CN" altLang="en-US" sz="2400" dirty="0"/>
              <a:t>软件管理器”，这里整合了系统中的全部软件、以及软件的管理和更新服务。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A21C1-40F3-4CEE-AE86-404C611F80CF}"/>
              </a:ext>
            </a:extLst>
          </p:cNvPr>
          <p:cNvSpPr txBox="1"/>
          <p:nvPr/>
        </p:nvSpPr>
        <p:spPr>
          <a:xfrm>
            <a:off x="4874218" y="583041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2-11 Ubuntu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软件管理器主界面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3978B1-CC07-416D-9FB8-AFD7BAC5E6DD}"/>
              </a:ext>
            </a:extLst>
          </p:cNvPr>
          <p:cNvSpPr txBox="1"/>
          <p:nvPr/>
        </p:nvSpPr>
        <p:spPr>
          <a:xfrm>
            <a:off x="1859747" y="2468710"/>
            <a:ext cx="3182503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通过查看三个标签页</a:t>
            </a:r>
            <a:r>
              <a:rPr lang="en-US" altLang="zh-CN" sz="2400" dirty="0"/>
              <a:t>【</a:t>
            </a:r>
            <a:r>
              <a:rPr lang="zh-CN" altLang="en-US" sz="2400" dirty="0"/>
              <a:t>全部（</a:t>
            </a:r>
            <a:r>
              <a:rPr lang="en-US" altLang="zh-CN" sz="2400" dirty="0"/>
              <a:t>A</a:t>
            </a:r>
            <a:r>
              <a:rPr lang="zh-CN" altLang="en-US" sz="2400" dirty="0"/>
              <a:t>）</a:t>
            </a:r>
            <a:r>
              <a:rPr lang="en-US" altLang="zh-CN" sz="2400" dirty="0"/>
              <a:t>】</a:t>
            </a:r>
            <a:r>
              <a:rPr lang="zh-CN" altLang="en-US" sz="2400" dirty="0"/>
              <a:t>、</a:t>
            </a:r>
            <a:r>
              <a:rPr lang="en-US" altLang="zh-CN" sz="2400" dirty="0"/>
              <a:t>【</a:t>
            </a:r>
            <a:r>
              <a:rPr lang="zh-CN" altLang="en-US" sz="2400" dirty="0"/>
              <a:t>已安装（</a:t>
            </a:r>
            <a:r>
              <a:rPr lang="en-US" altLang="zh-CN" sz="2400" dirty="0"/>
              <a:t>I</a:t>
            </a:r>
            <a:r>
              <a:rPr lang="zh-CN" altLang="en-US" sz="2400" dirty="0"/>
              <a:t>）</a:t>
            </a:r>
            <a:r>
              <a:rPr lang="en-US" altLang="zh-CN" sz="2400" dirty="0"/>
              <a:t>】</a:t>
            </a:r>
            <a:r>
              <a:rPr lang="zh-CN" altLang="en-US" sz="2400" dirty="0"/>
              <a:t>、</a:t>
            </a:r>
            <a:r>
              <a:rPr lang="en-US" altLang="zh-CN" sz="2400" dirty="0"/>
              <a:t>【</a:t>
            </a:r>
            <a:r>
              <a:rPr lang="zh-CN" altLang="en-US" sz="2400" dirty="0"/>
              <a:t>更新（</a:t>
            </a:r>
            <a:r>
              <a:rPr lang="en-US" altLang="zh-CN" sz="2400" dirty="0"/>
              <a:t>U</a:t>
            </a:r>
            <a:r>
              <a:rPr lang="zh-CN" altLang="en-US" sz="2400" dirty="0"/>
              <a:t>）</a:t>
            </a:r>
            <a:r>
              <a:rPr lang="en-US" altLang="zh-CN" sz="2400" dirty="0"/>
              <a:t>】</a:t>
            </a:r>
            <a:r>
              <a:rPr lang="zh-CN" altLang="en-US" sz="2400" dirty="0"/>
              <a:t>，可以获知目前系统中软件的安装情况</a:t>
            </a:r>
          </a:p>
        </p:txBody>
      </p:sp>
      <p:pic>
        <p:nvPicPr>
          <p:cNvPr id="10242" name="图片 1">
            <a:extLst>
              <a:ext uri="{FF2B5EF4-FFF2-40B4-BE49-F238E27FC236}">
                <a16:creationId xmlns:a16="http://schemas.microsoft.com/office/drawing/2014/main" id="{77693324-BE4B-49BE-AAD3-F4FCEA88F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56" y="139018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FABD851E-0302-4A21-8D24-BE84CCE2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123" y="2466813"/>
            <a:ext cx="5289550" cy="32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922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C40BF252-4932-4F57-890F-4BFBC16D4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8252" y="645106"/>
            <a:ext cx="6544638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2.4.2 GNOME</a:t>
            </a:r>
            <a:r>
              <a:rPr lang="zh-CN" altLang="en-US" dirty="0"/>
              <a:t>桌面组成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EC4A5B-3156-455F-A256-C7DBFBCB241F}"/>
              </a:ext>
            </a:extLst>
          </p:cNvPr>
          <p:cNvSpPr txBox="1"/>
          <p:nvPr/>
        </p:nvSpPr>
        <p:spPr>
          <a:xfrm>
            <a:off x="1664413" y="1627596"/>
            <a:ext cx="9575515" cy="503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800" dirty="0">
                <a:solidFill>
                  <a:srgbClr val="FF0000"/>
                </a:solidFill>
              </a:rPr>
              <a:t>3</a:t>
            </a:r>
            <a:r>
              <a:rPr lang="zh-CN" altLang="zh-CN" sz="2800" dirty="0">
                <a:solidFill>
                  <a:srgbClr val="FF0000"/>
                </a:solidFill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</a:rPr>
              <a:t>桌面区添加应用程序快捷图标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桌面区指的是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面板和状态栏之外的整个屏幕区域。在桌面区的空白处可以放置很多快捷方式图标。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76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71C2F-50E6-4C44-AD5E-9330A90D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815" y="539642"/>
            <a:ext cx="8911687" cy="63161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以添加</a:t>
            </a:r>
            <a:r>
              <a:rPr lang="en-US" altLang="zh-CN" sz="2800" dirty="0"/>
              <a:t>Google-chrome</a:t>
            </a:r>
            <a:r>
              <a:rPr lang="zh-CN" altLang="en-US" sz="2800" dirty="0"/>
              <a:t>快捷图标为例</a:t>
            </a:r>
          </a:p>
        </p:txBody>
      </p:sp>
      <p:pic>
        <p:nvPicPr>
          <p:cNvPr id="12290" name="图片 1">
            <a:extLst>
              <a:ext uri="{FF2B5EF4-FFF2-40B4-BE49-F238E27FC236}">
                <a16:creationId xmlns:a16="http://schemas.microsoft.com/office/drawing/2014/main" id="{DCDBDCDB-623D-46CE-AA8B-45D1C5625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91" y="1373563"/>
            <a:ext cx="5289550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1">
            <a:extLst>
              <a:ext uri="{FF2B5EF4-FFF2-40B4-BE49-F238E27FC236}">
                <a16:creationId xmlns:a16="http://schemas.microsoft.com/office/drawing/2014/main" id="{547D521C-254D-44B3-9DFD-D843605D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49" y="1373563"/>
            <a:ext cx="5273675" cy="318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AB4615-803A-4F37-A259-FCC0F3922ED2}"/>
              </a:ext>
            </a:extLst>
          </p:cNvPr>
          <p:cNvSpPr txBox="1"/>
          <p:nvPr/>
        </p:nvSpPr>
        <p:spPr>
          <a:xfrm>
            <a:off x="909191" y="4711185"/>
            <a:ext cx="3999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algn="ctr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2-14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打开文件管理器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4270BC-C0EA-4807-AAD8-D27C006AC75E}"/>
              </a:ext>
            </a:extLst>
          </p:cNvPr>
          <p:cNvSpPr txBox="1"/>
          <p:nvPr/>
        </p:nvSpPr>
        <p:spPr>
          <a:xfrm>
            <a:off x="6935056" y="4761985"/>
            <a:ext cx="377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2-15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根目录下的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文件夹</a:t>
            </a:r>
          </a:p>
        </p:txBody>
      </p:sp>
    </p:spTree>
    <p:extLst>
      <p:ext uri="{BB962C8B-B14F-4D97-AF65-F5344CB8AC3E}">
        <p14:creationId xmlns:p14="http://schemas.microsoft.com/office/powerpoint/2010/main" val="798360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">
            <a:extLst>
              <a:ext uri="{FF2B5EF4-FFF2-40B4-BE49-F238E27FC236}">
                <a16:creationId xmlns:a16="http://schemas.microsoft.com/office/drawing/2014/main" id="{35EB44EF-EB7D-4D73-A0F4-1B33C3943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5" y="1000342"/>
            <a:ext cx="5163785" cy="31243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DA16DE-F188-427F-A4D4-C86F5E51251C}"/>
              </a:ext>
            </a:extLst>
          </p:cNvPr>
          <p:cNvSpPr txBox="1"/>
          <p:nvPr/>
        </p:nvSpPr>
        <p:spPr>
          <a:xfrm>
            <a:off x="806450" y="4463800"/>
            <a:ext cx="5289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2-16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share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】文件夹</a:t>
            </a:r>
          </a:p>
        </p:txBody>
      </p:sp>
      <p:pic>
        <p:nvPicPr>
          <p:cNvPr id="13315" name="图片 1">
            <a:extLst>
              <a:ext uri="{FF2B5EF4-FFF2-40B4-BE49-F238E27FC236}">
                <a16:creationId xmlns:a16="http://schemas.microsoft.com/office/drawing/2014/main" id="{BFBDC994-FD3C-472F-ABDE-272B4B24B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96" y="1000342"/>
            <a:ext cx="5289550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36A756-4A47-4C3F-A820-EF3FA61D9F62}"/>
              </a:ext>
            </a:extLst>
          </p:cNvPr>
          <p:cNvSpPr txBox="1"/>
          <p:nvPr/>
        </p:nvSpPr>
        <p:spPr>
          <a:xfrm>
            <a:off x="6716731" y="4484617"/>
            <a:ext cx="416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2-17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applications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】文件夹</a:t>
            </a:r>
          </a:p>
        </p:txBody>
      </p:sp>
    </p:spTree>
    <p:extLst>
      <p:ext uri="{BB962C8B-B14F-4D97-AF65-F5344CB8AC3E}">
        <p14:creationId xmlns:p14="http://schemas.microsoft.com/office/powerpoint/2010/main" val="15895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标题 1">
            <a:extLst>
              <a:ext uri="{FF2B5EF4-FFF2-40B4-BE49-F238E27FC236}">
                <a16:creationId xmlns:a16="http://schemas.microsoft.com/office/drawing/2014/main" id="{6F150770-F305-410B-9F5D-C7BCFD2DB8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1006" y="624110"/>
            <a:ext cx="8911687" cy="6190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2.1 操作系统接口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219" name="内容占位符 2">
            <a:extLst>
              <a:ext uri="{FF2B5EF4-FFF2-40B4-BE49-F238E27FC236}">
                <a16:creationId xmlns:a16="http://schemas.microsoft.com/office/drawing/2014/main" id="{4745F0BE-3378-4475-88F1-3EF821D92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206" y="1476832"/>
            <a:ext cx="9418958" cy="139105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noProof="1"/>
              <a:t>       操作系统是架构在硬件上的第一层软件，是计算机底层硬件和用户之间的接口。操作系统接口是方便用户使用计算机系统的关键。</a:t>
            </a:r>
          </a:p>
          <a:p>
            <a:pPr lvl="8" algn="just">
              <a:lnSpc>
                <a:spcPct val="150000"/>
              </a:lnSpc>
            </a:pPr>
            <a:endParaRPr lang="zh-CN" altLang="en-US" sz="2400" noProof="1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99361A9-101E-4F56-BF07-4C41352D8D65}"/>
              </a:ext>
            </a:extLst>
          </p:cNvPr>
          <p:cNvSpPr txBox="1">
            <a:spLocks noChangeArrowheads="1"/>
          </p:cNvSpPr>
          <p:nvPr/>
        </p:nvSpPr>
        <p:spPr>
          <a:xfrm>
            <a:off x="2736785" y="2893732"/>
            <a:ext cx="7875796" cy="257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2.1.1 命令行用户接口</a:t>
            </a:r>
          </a:p>
          <a:p>
            <a:r>
              <a:rPr lang="zh-CN" altLang="en-US" sz="2400" dirty="0"/>
              <a:t>2.1.2 图形用户接口</a:t>
            </a:r>
          </a:p>
          <a:p>
            <a:r>
              <a:rPr lang="zh-CN" altLang="en-US" sz="2400" dirty="0"/>
              <a:t>2.1.3 程序接口</a:t>
            </a:r>
          </a:p>
          <a:p>
            <a:r>
              <a:rPr lang="zh-CN" altLang="en-US" sz="2400" dirty="0"/>
              <a:t>2.1.4 Linux系统的接口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219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219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DA16DE-F188-427F-A4D4-C86F5E51251C}"/>
              </a:ext>
            </a:extLst>
          </p:cNvPr>
          <p:cNvSpPr txBox="1"/>
          <p:nvPr/>
        </p:nvSpPr>
        <p:spPr>
          <a:xfrm>
            <a:off x="1062448" y="4346117"/>
            <a:ext cx="4412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algn="ctr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2-18 【applications】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文件夹内的应用程序图标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36A756-4A47-4C3F-A820-EF3FA61D9F62}"/>
              </a:ext>
            </a:extLst>
          </p:cNvPr>
          <p:cNvSpPr txBox="1"/>
          <p:nvPr/>
        </p:nvSpPr>
        <p:spPr>
          <a:xfrm>
            <a:off x="6716731" y="4484617"/>
            <a:ext cx="416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algn="ctr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2-19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拖拽图标至桌面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4338" name="图片 1">
            <a:extLst>
              <a:ext uri="{FF2B5EF4-FFF2-40B4-BE49-F238E27FC236}">
                <a16:creationId xmlns:a16="http://schemas.microsoft.com/office/drawing/2014/main" id="{4828625C-56E9-48C2-BB93-64451E4C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000342"/>
            <a:ext cx="5289550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图片 1">
            <a:extLst>
              <a:ext uri="{FF2B5EF4-FFF2-40B4-BE49-F238E27FC236}">
                <a16:creationId xmlns:a16="http://schemas.microsoft.com/office/drawing/2014/main" id="{CAD1B480-9029-4E35-895C-1CC97AA7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75" y="1000341"/>
            <a:ext cx="5734491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967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DA16DE-F188-427F-A4D4-C86F5E51251C}"/>
              </a:ext>
            </a:extLst>
          </p:cNvPr>
          <p:cNvSpPr txBox="1"/>
          <p:nvPr/>
        </p:nvSpPr>
        <p:spPr>
          <a:xfrm>
            <a:off x="632021" y="4233251"/>
            <a:ext cx="4843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algn="ctr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2-20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标记“信任该应用程序的启动器”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36A756-4A47-4C3F-A820-EF3FA61D9F62}"/>
              </a:ext>
            </a:extLst>
          </p:cNvPr>
          <p:cNvSpPr txBox="1"/>
          <p:nvPr/>
        </p:nvSpPr>
        <p:spPr>
          <a:xfrm>
            <a:off x="6716731" y="4484617"/>
            <a:ext cx="416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algn="ctr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2-21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快捷图标添加完成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5362" name="图片 1">
            <a:extLst>
              <a:ext uri="{FF2B5EF4-FFF2-40B4-BE49-F238E27FC236}">
                <a16:creationId xmlns:a16="http://schemas.microsoft.com/office/drawing/2014/main" id="{FBFBCBC9-6090-4DAE-838F-C3BC7E16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21" y="1000341"/>
            <a:ext cx="5273675" cy="306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1">
            <a:extLst>
              <a:ext uri="{FF2B5EF4-FFF2-40B4-BE49-F238E27FC236}">
                <a16:creationId xmlns:a16="http://schemas.microsoft.com/office/drawing/2014/main" id="{73C41CD3-06D6-4572-84FB-708D5CB1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0341"/>
            <a:ext cx="5620367" cy="306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464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C40BF252-4932-4F57-890F-4BFBC16D4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8252" y="645106"/>
            <a:ext cx="6544638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2.4.2 GNOME</a:t>
            </a:r>
            <a:r>
              <a:rPr lang="zh-CN" altLang="en-US" dirty="0"/>
              <a:t>桌面组成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EC4A5B-3156-455F-A256-C7DBFBCB241F}"/>
              </a:ext>
            </a:extLst>
          </p:cNvPr>
          <p:cNvSpPr txBox="1"/>
          <p:nvPr/>
        </p:nvSpPr>
        <p:spPr>
          <a:xfrm>
            <a:off x="1664413" y="1627596"/>
            <a:ext cx="9575515" cy="50300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800" dirty="0">
                <a:solidFill>
                  <a:srgbClr val="FF0000"/>
                </a:solidFill>
              </a:rPr>
              <a:t>4</a:t>
            </a:r>
            <a:r>
              <a:rPr lang="zh-CN" altLang="en-US" sz="2800" dirty="0">
                <a:solidFill>
                  <a:srgbClr val="FF0000"/>
                </a:solidFill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</a:rPr>
              <a:t>GNOME</a:t>
            </a:r>
            <a:r>
              <a:rPr lang="zh-CN" altLang="en-US" sz="2800" dirty="0">
                <a:solidFill>
                  <a:srgbClr val="FF0000"/>
                </a:solidFill>
              </a:rPr>
              <a:t>桌面环境下的</a:t>
            </a:r>
            <a:r>
              <a:rPr lang="en-US" altLang="zh-CN" sz="2800" dirty="0">
                <a:solidFill>
                  <a:srgbClr val="FF0000"/>
                </a:solidFill>
              </a:rPr>
              <a:t>Ubuntu</a:t>
            </a:r>
            <a:r>
              <a:rPr lang="zh-CN" altLang="en-US" sz="2800" dirty="0">
                <a:solidFill>
                  <a:srgbClr val="FF0000"/>
                </a:solidFill>
              </a:rPr>
              <a:t>快捷键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利用键盘的快捷键可以加快对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Ubuntu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系统的使用速度，提高工作效率。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Ubuntu GNOME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通用的快捷键如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Ctrl+C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（复制）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Ctrl+V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（粘贴）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Ctrl+S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（保存）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7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70FFB-F39E-434A-8C7B-6A1606EE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620" y="637246"/>
            <a:ext cx="8911687" cy="6190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【Super】</a:t>
            </a:r>
            <a:r>
              <a:rPr lang="zh-CN" altLang="en-US" sz="2400" dirty="0"/>
              <a:t>键</a:t>
            </a:r>
          </a:p>
        </p:txBody>
      </p:sp>
      <p:pic>
        <p:nvPicPr>
          <p:cNvPr id="16386" name="图片 1">
            <a:extLst>
              <a:ext uri="{FF2B5EF4-FFF2-40B4-BE49-F238E27FC236}">
                <a16:creationId xmlns:a16="http://schemas.microsoft.com/office/drawing/2014/main" id="{FA9D38EB-4288-4A05-A30B-CD95C594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67" y="1256309"/>
            <a:ext cx="8740133" cy="399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EA0D5F-588D-4ACF-BD17-BAABB665C61B}"/>
              </a:ext>
            </a:extLst>
          </p:cNvPr>
          <p:cNvSpPr txBox="1"/>
          <p:nvPr/>
        </p:nvSpPr>
        <p:spPr>
          <a:xfrm>
            <a:off x="2894743" y="5248651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2-22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按下【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Super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】键出现搜索界面</a:t>
            </a:r>
          </a:p>
        </p:txBody>
      </p:sp>
    </p:spTree>
    <p:extLst>
      <p:ext uri="{BB962C8B-B14F-4D97-AF65-F5344CB8AC3E}">
        <p14:creationId xmlns:p14="http://schemas.microsoft.com/office/powerpoint/2010/main" val="3981075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70FFB-F39E-434A-8C7B-6A1606EE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943" y="482886"/>
            <a:ext cx="8911687" cy="511653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Ctrl+Alt+T</a:t>
            </a:r>
            <a:r>
              <a:rPr lang="en-US" altLang="zh-CN" sz="2400" dirty="0"/>
              <a:t>】</a:t>
            </a:r>
            <a:r>
              <a:rPr lang="zh-CN" altLang="en-US" sz="2400" dirty="0"/>
              <a:t>：打开</a:t>
            </a:r>
            <a:r>
              <a:rPr lang="en-US" altLang="zh-CN" sz="2400" dirty="0"/>
              <a:t>Ubuntu</a:t>
            </a:r>
            <a:r>
              <a:rPr lang="zh-CN" altLang="en-US" sz="2400" dirty="0"/>
              <a:t>的终端窗口（</a:t>
            </a:r>
            <a:r>
              <a:rPr lang="en-US" altLang="zh-CN" sz="2400" dirty="0"/>
              <a:t>Terminal</a:t>
            </a:r>
            <a:r>
              <a:rPr lang="zh-CN" altLang="en-US" sz="2400" dirty="0"/>
              <a:t>）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Super+L</a:t>
            </a:r>
            <a:r>
              <a:rPr lang="en-US" altLang="zh-CN" sz="2400" dirty="0"/>
              <a:t>】</a:t>
            </a:r>
            <a:r>
              <a:rPr lang="zh-CN" altLang="en-US" sz="2400" dirty="0"/>
              <a:t>或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Ctrl+Alt+L</a:t>
            </a:r>
            <a:r>
              <a:rPr lang="en-US" altLang="zh-CN" sz="2400" dirty="0"/>
              <a:t>】</a:t>
            </a:r>
            <a:r>
              <a:rPr lang="zh-CN" altLang="en-US" sz="2400" dirty="0"/>
              <a:t>：锁屏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Super+D</a:t>
            </a:r>
            <a:r>
              <a:rPr lang="en-US" altLang="zh-CN" sz="2400" dirty="0"/>
              <a:t>】</a:t>
            </a:r>
            <a:r>
              <a:rPr lang="zh-CN" altLang="en-US" sz="2400" dirty="0"/>
              <a:t>或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Ctrl+Alt+D</a:t>
            </a:r>
            <a:r>
              <a:rPr lang="en-US" altLang="zh-CN" sz="2400" dirty="0"/>
              <a:t>】</a:t>
            </a:r>
            <a:r>
              <a:rPr lang="zh-CN" altLang="en-US" sz="2400" dirty="0"/>
              <a:t>：显示桌面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Super+A</a:t>
            </a:r>
            <a:r>
              <a:rPr lang="en-US" altLang="zh-CN" sz="2400" dirty="0"/>
              <a:t>】</a:t>
            </a:r>
            <a:r>
              <a:rPr lang="zh-CN" altLang="en-US" sz="2400" dirty="0"/>
              <a:t>：显示应用程序菜单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Super+Tab</a:t>
            </a:r>
            <a:r>
              <a:rPr lang="zh-CN" altLang="en-US" sz="2400" dirty="0"/>
              <a:t>或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Alt+Tab</a:t>
            </a:r>
            <a:r>
              <a:rPr lang="en-US" altLang="zh-CN" sz="2400" dirty="0"/>
              <a:t>】</a:t>
            </a:r>
            <a:r>
              <a:rPr lang="zh-CN" altLang="en-US" sz="2400" dirty="0"/>
              <a:t>：在运行中的应用程序间切换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</a:t>
            </a:r>
            <a:r>
              <a:rPr lang="en-US" altLang="zh-CN" sz="2400" dirty="0"/>
              <a:t>【Super+</a:t>
            </a:r>
            <a:r>
              <a:rPr lang="zh-CN" altLang="en-US" sz="2400" dirty="0"/>
              <a:t>箭头</a:t>
            </a:r>
            <a:r>
              <a:rPr lang="en-US" altLang="zh-CN" sz="2400" dirty="0"/>
              <a:t>】</a:t>
            </a:r>
            <a:r>
              <a:rPr lang="zh-CN" altLang="en-US" sz="2400" dirty="0"/>
              <a:t>：移动窗口位置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Super+M</a:t>
            </a:r>
            <a:r>
              <a:rPr lang="en-US" altLang="zh-CN" sz="2400" dirty="0"/>
              <a:t>】</a:t>
            </a:r>
            <a:r>
              <a:rPr lang="zh-CN" altLang="en-US" sz="2400" dirty="0"/>
              <a:t>：切换到状态栏，并显示系统的日历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9</a:t>
            </a:r>
            <a:r>
              <a:rPr lang="zh-CN" altLang="en-US" sz="2400" dirty="0"/>
              <a:t>）</a:t>
            </a:r>
            <a:r>
              <a:rPr lang="en-US" altLang="zh-CN" sz="2400" dirty="0"/>
              <a:t>【Super+</a:t>
            </a:r>
            <a:r>
              <a:rPr lang="zh-CN" altLang="en-US" sz="2400" dirty="0"/>
              <a:t>空格</a:t>
            </a:r>
            <a:r>
              <a:rPr lang="en-US" altLang="zh-CN" sz="2400" dirty="0"/>
              <a:t>】</a:t>
            </a:r>
            <a:r>
              <a:rPr lang="zh-CN" altLang="en-US" sz="2400" dirty="0"/>
              <a:t>：切换输入法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10</a:t>
            </a:r>
            <a:r>
              <a:rPr lang="zh-CN" altLang="en-US" sz="2400" dirty="0"/>
              <a:t>）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Ctrl+Q</a:t>
            </a:r>
            <a:r>
              <a:rPr lang="en-US" altLang="zh-CN" sz="2400" dirty="0"/>
              <a:t>】</a:t>
            </a:r>
            <a:r>
              <a:rPr lang="zh-CN" altLang="en-US" sz="2400" dirty="0"/>
              <a:t>：关闭应用程序窗口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11</a:t>
            </a:r>
            <a:r>
              <a:rPr lang="zh-CN" altLang="en-US" sz="2400" dirty="0"/>
              <a:t>）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Ctrl+Alt</a:t>
            </a:r>
            <a:r>
              <a:rPr lang="en-US" altLang="zh-CN" sz="2400" dirty="0"/>
              <a:t>+</a:t>
            </a:r>
            <a:r>
              <a:rPr lang="zh-CN" altLang="en-US" sz="2400" dirty="0"/>
              <a:t>箭头</a:t>
            </a:r>
            <a:r>
              <a:rPr lang="en-US" altLang="zh-CN" sz="2400" dirty="0"/>
              <a:t>】</a:t>
            </a:r>
            <a:r>
              <a:rPr lang="zh-CN" altLang="en-US" sz="2400" dirty="0"/>
              <a:t>：切换工作区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12</a:t>
            </a:r>
            <a:r>
              <a:rPr lang="zh-CN" altLang="en-US" sz="2400" dirty="0"/>
              <a:t>）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Ctrl+Alt+Del</a:t>
            </a:r>
            <a:r>
              <a:rPr lang="en-US" altLang="zh-CN" sz="2400" dirty="0"/>
              <a:t>】</a:t>
            </a:r>
            <a:r>
              <a:rPr lang="zh-CN" altLang="en-US" sz="2400" dirty="0"/>
              <a:t>：注销</a:t>
            </a:r>
          </a:p>
        </p:txBody>
      </p:sp>
    </p:spTree>
    <p:extLst>
      <p:ext uri="{BB962C8B-B14F-4D97-AF65-F5344CB8AC3E}">
        <p14:creationId xmlns:p14="http://schemas.microsoft.com/office/powerpoint/2010/main" val="3467107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02E9B4F4-CA47-4E88-ABD5-A874717F1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2.5登陆、注销和关机</a:t>
            </a:r>
          </a:p>
        </p:txBody>
      </p:sp>
      <p:sp>
        <p:nvSpPr>
          <p:cNvPr id="25602" name="内容占位符 2">
            <a:extLst>
              <a:ext uri="{FF2B5EF4-FFF2-40B4-BE49-F238E27FC236}">
                <a16:creationId xmlns:a16="http://schemas.microsoft.com/office/drawing/2014/main" id="{76F99D6F-5805-402B-B2F4-864886B3A6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61945" y="1761862"/>
            <a:ext cx="5603182" cy="2533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2.5.1</a:t>
            </a:r>
            <a:r>
              <a:rPr lang="zh-CN" altLang="en-US" sz="2400" dirty="0">
                <a:solidFill>
                  <a:schemeClr val="tx1"/>
                </a:solidFill>
              </a:rPr>
              <a:t>登陆系统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2.5.2</a:t>
            </a:r>
            <a:r>
              <a:rPr lang="zh-CN" altLang="en-US" sz="2400" dirty="0">
                <a:solidFill>
                  <a:schemeClr val="tx1"/>
                </a:solidFill>
              </a:rPr>
              <a:t>注销系统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2.5.3</a:t>
            </a:r>
            <a:r>
              <a:rPr lang="zh-CN" altLang="en-US" sz="2400" dirty="0">
                <a:solidFill>
                  <a:schemeClr val="tx1"/>
                </a:solidFill>
              </a:rPr>
              <a:t>关机和重启系统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647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2">
            <a:extLst>
              <a:ext uri="{FF2B5EF4-FFF2-40B4-BE49-F238E27FC236}">
                <a16:creationId xmlns:a16="http://schemas.microsoft.com/office/drawing/2014/main" id="{76F99D6F-5805-402B-B2F4-864886B3A6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3072" y="792044"/>
            <a:ext cx="8915400" cy="39667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2.5.1</a:t>
            </a:r>
            <a:r>
              <a:rPr lang="zh-CN" altLang="en-US" sz="2400" dirty="0">
                <a:solidFill>
                  <a:srgbClr val="FF0000"/>
                </a:solidFill>
              </a:rPr>
              <a:t>登陆系统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/>
              <a:t>Linux</a:t>
            </a:r>
            <a:r>
              <a:rPr lang="zh-CN" altLang="en-US" sz="2400" dirty="0"/>
              <a:t>是一个多用户多任务的操作系统</a:t>
            </a:r>
            <a:r>
              <a:rPr lang="en-US" altLang="zh-CN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Linux</a:t>
            </a:r>
            <a:r>
              <a:rPr lang="zh-CN" altLang="en-US" sz="2400" dirty="0"/>
              <a:t>系统都有一个特殊权限用户，用户名为</a:t>
            </a:r>
            <a:r>
              <a:rPr lang="en-US" altLang="zh-CN" sz="2400" dirty="0"/>
              <a:t>root</a:t>
            </a:r>
            <a:r>
              <a:rPr lang="zh-CN" altLang="en-US" sz="2400" dirty="0"/>
              <a:t>，即根用户，其他的普通用户对系统只有部分的控制权。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Ubuntu</a:t>
            </a:r>
            <a:r>
              <a:rPr lang="zh-CN" altLang="en-US" sz="2400" dirty="0"/>
              <a:t>默认是以普通用户启动系统，保障了系统的安全性。</a:t>
            </a:r>
          </a:p>
        </p:txBody>
      </p:sp>
    </p:spTree>
    <p:extLst>
      <p:ext uri="{BB962C8B-B14F-4D97-AF65-F5344CB8AC3E}">
        <p14:creationId xmlns:p14="http://schemas.microsoft.com/office/powerpoint/2010/main" val="3781933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02E9B4F4-CA47-4E88-ABD5-A874717F1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2912" y="624110"/>
            <a:ext cx="8911687" cy="59851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Linux</a:t>
            </a:r>
            <a:r>
              <a:rPr lang="zh-CN" altLang="en-US" sz="2800" dirty="0"/>
              <a:t>系统登陆的方式可分为</a:t>
            </a:r>
            <a:r>
              <a:rPr lang="zh-CN" altLang="en-US" sz="2800" dirty="0">
                <a:solidFill>
                  <a:srgbClr val="FF0000"/>
                </a:solidFill>
              </a:rPr>
              <a:t>控制台登陆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远程登陆</a:t>
            </a:r>
            <a:r>
              <a:rPr lang="zh-CN" altLang="en-US" sz="2800" dirty="0"/>
              <a:t>两种</a:t>
            </a:r>
          </a:p>
        </p:txBody>
      </p:sp>
      <p:sp>
        <p:nvSpPr>
          <p:cNvPr id="25602" name="内容占位符 2">
            <a:extLst>
              <a:ext uri="{FF2B5EF4-FFF2-40B4-BE49-F238E27FC236}">
                <a16:creationId xmlns:a16="http://schemas.microsoft.com/office/drawing/2014/main" id="{76F99D6F-5805-402B-B2F4-864886B3A6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2893" y="1445620"/>
            <a:ext cx="9863067" cy="3966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控制台</a:t>
            </a:r>
            <a:r>
              <a:rPr lang="zh-CN" altLang="en-US" sz="2400" dirty="0"/>
              <a:t>是直接与系统相连的本地终端，是供本地用户使用的终端。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Linux</a:t>
            </a:r>
            <a:r>
              <a:rPr lang="zh-CN" altLang="en-US" sz="2400" dirty="0"/>
              <a:t>系统采用软件的方式，在一个物理控制台上虚拟了多达</a:t>
            </a:r>
            <a:r>
              <a:rPr lang="en-US" altLang="zh-CN" sz="2400" dirty="0"/>
              <a:t>12</a:t>
            </a:r>
            <a:r>
              <a:rPr lang="zh-CN" altLang="en-US" sz="2400" dirty="0"/>
              <a:t>个控制台，包括</a:t>
            </a:r>
            <a:r>
              <a:rPr lang="en-US" altLang="zh-CN" sz="2400" dirty="0"/>
              <a:t>6</a:t>
            </a:r>
            <a:r>
              <a:rPr lang="zh-CN" altLang="en-US" sz="2400" dirty="0"/>
              <a:t>个字符控制台和</a:t>
            </a:r>
            <a:r>
              <a:rPr lang="en-US" altLang="zh-CN" sz="2400" dirty="0"/>
              <a:t>6</a:t>
            </a:r>
            <a:r>
              <a:rPr lang="zh-CN" altLang="en-US" sz="2400" dirty="0"/>
              <a:t>个图形控制台。通过组合键</a:t>
            </a:r>
            <a:r>
              <a:rPr lang="en-US" altLang="zh-CN" sz="2400" dirty="0"/>
              <a:t>【</a:t>
            </a:r>
            <a:r>
              <a:rPr lang="en-US" altLang="zh-CN" sz="2400" dirty="0" err="1"/>
              <a:t>Ctrl+Alt+Fn</a:t>
            </a:r>
            <a:r>
              <a:rPr lang="en-US" altLang="zh-CN" sz="2400" dirty="0"/>
              <a:t>】</a:t>
            </a:r>
            <a:r>
              <a:rPr lang="zh-CN" altLang="en-US" sz="2400" dirty="0"/>
              <a:t>（</a:t>
            </a:r>
            <a:r>
              <a:rPr lang="en-US" altLang="zh-CN" sz="2400" dirty="0"/>
              <a:t>F1~F12</a:t>
            </a:r>
            <a:r>
              <a:rPr lang="zh-CN" altLang="en-US" sz="2400" dirty="0"/>
              <a:t>）来切换。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默认启动</a:t>
            </a:r>
            <a:r>
              <a:rPr lang="en-US" altLang="zh-CN" sz="2400" dirty="0"/>
              <a:t>6</a:t>
            </a:r>
            <a:r>
              <a:rPr lang="zh-CN" altLang="en-US" sz="2400" dirty="0"/>
              <a:t>个字符控制台（</a:t>
            </a:r>
            <a:r>
              <a:rPr lang="en-US" altLang="zh-CN" sz="2400" dirty="0"/>
              <a:t>F1~F6</a:t>
            </a:r>
            <a:r>
              <a:rPr lang="zh-CN" altLang="en-US" sz="2400" dirty="0"/>
              <a:t>）和一个图形控制台（</a:t>
            </a:r>
            <a:r>
              <a:rPr lang="en-US" altLang="zh-CN" sz="2400" dirty="0"/>
              <a:t>F7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13584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02E9B4F4-CA47-4E88-ABD5-A874717F1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2912" y="624110"/>
            <a:ext cx="8911687" cy="59851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Linux</a:t>
            </a:r>
            <a:r>
              <a:rPr lang="zh-CN" altLang="en-US" sz="2800" dirty="0"/>
              <a:t>系统登陆的方式可分为</a:t>
            </a:r>
            <a:r>
              <a:rPr lang="zh-CN" altLang="en-US" sz="2800" dirty="0">
                <a:solidFill>
                  <a:srgbClr val="FF0000"/>
                </a:solidFill>
              </a:rPr>
              <a:t>控制台登陆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远程登陆</a:t>
            </a:r>
            <a:r>
              <a:rPr lang="zh-CN" altLang="en-US" sz="2800" dirty="0"/>
              <a:t>两种</a:t>
            </a:r>
          </a:p>
        </p:txBody>
      </p:sp>
      <p:sp>
        <p:nvSpPr>
          <p:cNvPr id="25602" name="内容占位符 2">
            <a:extLst>
              <a:ext uri="{FF2B5EF4-FFF2-40B4-BE49-F238E27FC236}">
                <a16:creationId xmlns:a16="http://schemas.microsoft.com/office/drawing/2014/main" id="{76F99D6F-5805-402B-B2F4-864886B3A6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2893" y="1445620"/>
            <a:ext cx="9863067" cy="3966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远程登陆</a:t>
            </a:r>
            <a:r>
              <a:rPr lang="zh-CN" altLang="en-US" sz="2400" dirty="0">
                <a:solidFill>
                  <a:schemeClr val="tx1"/>
                </a:solidFill>
              </a:rPr>
              <a:t>是多用户操作系统的体现。用户可以从远程终端登陆到</a:t>
            </a:r>
            <a:r>
              <a:rPr lang="en-US" altLang="zh-CN" sz="2400" dirty="0">
                <a:solidFill>
                  <a:schemeClr val="tx1"/>
                </a:solidFill>
              </a:rPr>
              <a:t>Linux</a:t>
            </a:r>
            <a:r>
              <a:rPr lang="zh-CN" altLang="en-US" sz="2400" dirty="0">
                <a:solidFill>
                  <a:schemeClr val="tx1"/>
                </a:solidFill>
              </a:rPr>
              <a:t>系统上。然后像使用本地终端一样使用远程终端。</a:t>
            </a:r>
            <a:r>
              <a:rPr lang="en-US" altLang="zh-CN" sz="2400" dirty="0">
                <a:solidFill>
                  <a:schemeClr val="tx1"/>
                </a:solidFill>
              </a:rPr>
              <a:t>Linux</a:t>
            </a:r>
            <a:r>
              <a:rPr lang="zh-CN" altLang="en-US" sz="2400" dirty="0">
                <a:solidFill>
                  <a:schemeClr val="tx1"/>
                </a:solidFill>
              </a:rPr>
              <a:t>系统可以同时为多个远程和本地的用户提供服务，对登陆用户数量也不设限制。远程登陆</a:t>
            </a:r>
            <a:r>
              <a:rPr lang="en-US" altLang="zh-CN" sz="2400" dirty="0">
                <a:solidFill>
                  <a:schemeClr val="tx1"/>
                </a:solidFill>
              </a:rPr>
              <a:t>Linux</a:t>
            </a:r>
            <a:r>
              <a:rPr lang="zh-CN" altLang="en-US" sz="2400" dirty="0">
                <a:solidFill>
                  <a:schemeClr val="tx1"/>
                </a:solidFill>
              </a:rPr>
              <a:t>系统，可以利用</a:t>
            </a:r>
            <a:r>
              <a:rPr lang="en-US" altLang="zh-CN" sz="2400" dirty="0" err="1">
                <a:solidFill>
                  <a:schemeClr val="tx1"/>
                </a:solidFill>
              </a:rPr>
              <a:t>ssh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</a:rPr>
              <a:t>Telnet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</a:rPr>
              <a:t>rlogin</a:t>
            </a:r>
            <a:r>
              <a:rPr lang="zh-CN" altLang="en-US" sz="2400" dirty="0">
                <a:solidFill>
                  <a:schemeClr val="tx1"/>
                </a:solidFill>
              </a:rPr>
              <a:t>等远程连接到字符终端，也可以利用</a:t>
            </a:r>
            <a:r>
              <a:rPr lang="en-US" altLang="zh-CN" sz="2400" dirty="0" err="1">
                <a:solidFill>
                  <a:schemeClr val="tx1"/>
                </a:solidFill>
              </a:rPr>
              <a:t>Xmanager</a:t>
            </a:r>
            <a:r>
              <a:rPr lang="zh-CN" altLang="en-US" sz="2400" dirty="0">
                <a:solidFill>
                  <a:schemeClr val="tx1"/>
                </a:solidFill>
              </a:rPr>
              <a:t>远程连接到图形终端。</a:t>
            </a:r>
          </a:p>
        </p:txBody>
      </p:sp>
    </p:spTree>
    <p:extLst>
      <p:ext uri="{BB962C8B-B14F-4D97-AF65-F5344CB8AC3E}">
        <p14:creationId xmlns:p14="http://schemas.microsoft.com/office/powerpoint/2010/main" val="1947846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>
            <a:extLst>
              <a:ext uri="{FF2B5EF4-FFF2-40B4-BE49-F238E27FC236}">
                <a16:creationId xmlns:a16="http://schemas.microsoft.com/office/drawing/2014/main" id="{C04A6C02-5F02-499E-8B49-0B6C5DA0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629" y="581703"/>
            <a:ext cx="50292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4DDDB71B-8D95-44C4-8FEC-8A539CB8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39" y="2020085"/>
            <a:ext cx="5268913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EC5890-85B5-4389-A3F3-1A0073C16A35}"/>
              </a:ext>
            </a:extLst>
          </p:cNvPr>
          <p:cNvSpPr txBox="1"/>
          <p:nvPr/>
        </p:nvSpPr>
        <p:spPr>
          <a:xfrm>
            <a:off x="2113907" y="4601346"/>
            <a:ext cx="3628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2-23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系统登陆界面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E33504-F99B-4A29-8CF3-9653ED9399AF}"/>
              </a:ext>
            </a:extLst>
          </p:cNvPr>
          <p:cNvSpPr txBox="1"/>
          <p:nvPr/>
        </p:nvSpPr>
        <p:spPr>
          <a:xfrm>
            <a:off x="6612445" y="5906965"/>
            <a:ext cx="511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2-24 Ubuntu18.04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运行界面</a:t>
            </a:r>
          </a:p>
        </p:txBody>
      </p:sp>
    </p:spTree>
    <p:extLst>
      <p:ext uri="{BB962C8B-B14F-4D97-AF65-F5344CB8AC3E}">
        <p14:creationId xmlns:p14="http://schemas.microsoft.com/office/powerpoint/2010/main" val="180620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>
            <a:extLst>
              <a:ext uri="{FF2B5EF4-FFF2-40B4-BE49-F238E27FC236}">
                <a16:creationId xmlns:a16="http://schemas.microsoft.com/office/drawing/2014/main" id="{9531F88D-856E-4AC5-91DA-13C4372CF1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9636" y="852710"/>
            <a:ext cx="8911687" cy="128089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2.2 Shell命令接口</a:t>
            </a:r>
            <a:endParaRPr lang="zh-CN" altLang="en-US" dirty="0"/>
          </a:p>
        </p:txBody>
      </p:sp>
      <p:sp>
        <p:nvSpPr>
          <p:cNvPr id="7170" name="内容占位符 2">
            <a:extLst>
              <a:ext uri="{FF2B5EF4-FFF2-40B4-BE49-F238E27FC236}">
                <a16:creationId xmlns:a16="http://schemas.microsoft.com/office/drawing/2014/main" id="{03A2A34C-315A-499F-90AF-BCC3AAFD11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2.2.1 Shell命令接口的组成</a:t>
            </a:r>
          </a:p>
          <a:p>
            <a:r>
              <a:rPr lang="zh-CN" altLang="en-US" sz="2800" dirty="0"/>
              <a:t>2.2.2 Shell的版本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2">
            <a:extLst>
              <a:ext uri="{FF2B5EF4-FFF2-40B4-BE49-F238E27FC236}">
                <a16:creationId xmlns:a16="http://schemas.microsoft.com/office/drawing/2014/main" id="{76F99D6F-5805-402B-B2F4-864886B3A6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6572" y="700320"/>
            <a:ext cx="9306119" cy="445898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2.5.2</a:t>
            </a:r>
            <a:r>
              <a:rPr lang="zh-CN" altLang="en-US" sz="2400" dirty="0">
                <a:solidFill>
                  <a:srgbClr val="FF0000"/>
                </a:solidFill>
              </a:rPr>
              <a:t>注销系统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系统主界面的最上方的横条中包括：显示当前的时间日期、中英文切换，以及常用的系统设置和关机、重启等操作。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单击最右边的向下箭头 ，出现常用的系统设置选项，包括音量调节、网络的有线连接设置、蓝牙开关、用户的注销和账号设置等。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“系统设置”图标，如图</a:t>
            </a:r>
            <a:r>
              <a:rPr lang="en-US" altLang="zh-CN" sz="2400" dirty="0">
                <a:solidFill>
                  <a:schemeClr val="tx1"/>
                </a:solidFill>
              </a:rPr>
              <a:t>2-25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</a:rPr>
              <a:t>字符控制台</a:t>
            </a:r>
            <a:r>
              <a:rPr lang="zh-CN" altLang="en-US" sz="2400" dirty="0">
                <a:solidFill>
                  <a:schemeClr val="tx1"/>
                </a:solidFill>
              </a:rPr>
              <a:t>下，使用</a:t>
            </a:r>
            <a:r>
              <a:rPr lang="en-US" altLang="zh-CN" sz="2400" dirty="0">
                <a:solidFill>
                  <a:srgbClr val="FF0000"/>
                </a:solidFill>
              </a:rPr>
              <a:t>exit</a:t>
            </a:r>
            <a:r>
              <a:rPr lang="zh-CN" altLang="en-US" sz="2400" dirty="0">
                <a:solidFill>
                  <a:srgbClr val="FF0000"/>
                </a:solidFill>
              </a:rPr>
              <a:t>命令</a:t>
            </a:r>
            <a:r>
              <a:rPr lang="zh-CN" altLang="en-US" sz="2400" dirty="0">
                <a:solidFill>
                  <a:schemeClr val="tx1"/>
                </a:solidFill>
              </a:rPr>
              <a:t>或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按</a:t>
            </a:r>
            <a:r>
              <a:rPr lang="en-US" altLang="zh-CN" sz="2400" dirty="0">
                <a:solidFill>
                  <a:srgbClr val="FF0000"/>
                </a:solidFill>
              </a:rPr>
              <a:t>【</a:t>
            </a:r>
            <a:r>
              <a:rPr lang="en-US" altLang="zh-CN" sz="2400" dirty="0" err="1">
                <a:solidFill>
                  <a:srgbClr val="FF0000"/>
                </a:solidFill>
              </a:rPr>
              <a:t>Ctrl+d</a:t>
            </a:r>
            <a:r>
              <a:rPr lang="en-US" altLang="zh-CN" sz="2400" dirty="0">
                <a:solidFill>
                  <a:srgbClr val="FF0000"/>
                </a:solidFill>
              </a:rPr>
              <a:t>】</a:t>
            </a:r>
            <a:r>
              <a:rPr lang="zh-CN" altLang="en-US" sz="2400" dirty="0">
                <a:solidFill>
                  <a:schemeClr val="tx1"/>
                </a:solidFill>
              </a:rPr>
              <a:t>组合键，退出系统。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92C265B-15AF-4A64-8251-B2BFA84B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63" y="3208556"/>
            <a:ext cx="528955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747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2">
            <a:extLst>
              <a:ext uri="{FF2B5EF4-FFF2-40B4-BE49-F238E27FC236}">
                <a16:creationId xmlns:a16="http://schemas.microsoft.com/office/drawing/2014/main" id="{76F99D6F-5805-402B-B2F4-864886B3A6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91774" y="690392"/>
            <a:ext cx="10089098" cy="230911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2.5.3</a:t>
            </a:r>
            <a:r>
              <a:rPr lang="zh-CN" altLang="en-US" sz="2400" dirty="0">
                <a:solidFill>
                  <a:srgbClr val="FF0000"/>
                </a:solidFill>
              </a:rPr>
              <a:t>关机与重启系统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在图形环境下</a:t>
            </a:r>
            <a:r>
              <a:rPr lang="zh-CN" altLang="en-US" sz="2400" dirty="0">
                <a:solidFill>
                  <a:schemeClr val="tx1"/>
                </a:solidFill>
              </a:rPr>
              <a:t>，系统的关闭和重启操作很直观，直接点击相应的按钮即可。例如，单击图</a:t>
            </a:r>
            <a:r>
              <a:rPr lang="en-US" altLang="zh-CN" sz="2400" dirty="0">
                <a:solidFill>
                  <a:schemeClr val="tx1"/>
                </a:solidFill>
              </a:rPr>
              <a:t>2-25</a:t>
            </a:r>
            <a:r>
              <a:rPr lang="zh-CN" altLang="en-US" sz="2400" dirty="0">
                <a:solidFill>
                  <a:schemeClr val="tx1"/>
                </a:solidFill>
              </a:rPr>
              <a:t>所示面板最右边的向下箭头图标进行关机或者重新启动的选择。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92C265B-15AF-4A64-8251-B2BFA84B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221" y="2449288"/>
            <a:ext cx="6192670" cy="359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4564F2-82BE-4931-A2D7-9587CCE76250}"/>
              </a:ext>
            </a:extLst>
          </p:cNvPr>
          <p:cNvSpPr txBox="1">
            <a:spLocks noChangeArrowheads="1"/>
          </p:cNvSpPr>
          <p:nvPr/>
        </p:nvSpPr>
        <p:spPr>
          <a:xfrm>
            <a:off x="1106870" y="2999510"/>
            <a:ext cx="4712351" cy="298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在字符控制台下</a:t>
            </a:r>
            <a:r>
              <a:rPr lang="zh-CN" altLang="en-US" sz="2400" dirty="0">
                <a:solidFill>
                  <a:schemeClr val="tx1"/>
                </a:solidFill>
              </a:rPr>
              <a:t>，组合键</a:t>
            </a:r>
            <a:r>
              <a:rPr lang="en-US" altLang="zh-CN" sz="2400" dirty="0">
                <a:solidFill>
                  <a:schemeClr val="tx1"/>
                </a:solidFill>
              </a:rPr>
              <a:t>【Ctrl+Alt+Del】</a:t>
            </a:r>
            <a:r>
              <a:rPr lang="zh-CN" altLang="en-US" sz="2400" dirty="0">
                <a:solidFill>
                  <a:schemeClr val="tx1"/>
                </a:solidFill>
              </a:rPr>
              <a:t>也可重启系统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在字符命令界面，关机命令</a:t>
            </a:r>
            <a:r>
              <a:rPr lang="en-US" altLang="zh-CN" sz="2400" dirty="0">
                <a:solidFill>
                  <a:schemeClr val="tx1"/>
                </a:solidFill>
              </a:rPr>
              <a:t>shutdown</a:t>
            </a:r>
            <a:r>
              <a:rPr lang="zh-CN" altLang="en-US" sz="2400" dirty="0">
                <a:solidFill>
                  <a:schemeClr val="tx1"/>
                </a:solidFill>
              </a:rPr>
              <a:t>，重启命令</a:t>
            </a:r>
            <a:r>
              <a:rPr lang="en-US" altLang="zh-CN" sz="2400" dirty="0">
                <a:solidFill>
                  <a:schemeClr val="tx1"/>
                </a:solidFill>
              </a:rPr>
              <a:t>reboot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这些命令必须是</a:t>
            </a:r>
            <a:r>
              <a:rPr lang="en-US" altLang="zh-CN" sz="2400" dirty="0">
                <a:solidFill>
                  <a:schemeClr val="tx1"/>
                </a:solidFill>
              </a:rPr>
              <a:t>root</a:t>
            </a:r>
            <a:r>
              <a:rPr lang="zh-CN" altLang="en-US" sz="2400" dirty="0">
                <a:solidFill>
                  <a:schemeClr val="tx1"/>
                </a:solidFill>
              </a:rPr>
              <a:t>权限用户才可使用的。</a:t>
            </a:r>
          </a:p>
        </p:txBody>
      </p:sp>
    </p:spTree>
    <p:extLst>
      <p:ext uri="{BB962C8B-B14F-4D97-AF65-F5344CB8AC3E}">
        <p14:creationId xmlns:p14="http://schemas.microsoft.com/office/powerpoint/2010/main" val="4089643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02E9B4F4-CA47-4E88-ABD5-A874717F1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1959" y="511095"/>
            <a:ext cx="8911687" cy="670434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6</a:t>
            </a:r>
            <a:r>
              <a:rPr lang="zh-CN" altLang="en-US" dirty="0"/>
              <a:t> Unity界面简介</a:t>
            </a:r>
          </a:p>
        </p:txBody>
      </p:sp>
      <p:sp>
        <p:nvSpPr>
          <p:cNvPr id="25602" name="内容占位符 2">
            <a:extLst>
              <a:ext uri="{FF2B5EF4-FFF2-40B4-BE49-F238E27FC236}">
                <a16:creationId xmlns:a16="http://schemas.microsoft.com/office/drawing/2014/main" id="{76F99D6F-5805-402B-B2F4-864886B3A6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4689" y="1455506"/>
            <a:ext cx="9729626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Unity提供了完整、简单、可用于触摸屏的环境，在用户的工作流中集成了应用程序。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Unity最早出现在Ubuntu10.10上网本版本中，自11.04版本以后成为Ubuntu发行版正式的桌面环境。但在</a:t>
            </a:r>
            <a:r>
              <a:rPr lang="en-US" altLang="zh-CN" sz="2400" dirty="0"/>
              <a:t>Ubuntu18.04</a:t>
            </a:r>
            <a:r>
              <a:rPr lang="zh-CN" altLang="en-US" sz="2400" dirty="0"/>
              <a:t>中，不再作为默认的桌面环境同步绑定发行。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>
            <a:extLst>
              <a:ext uri="{FF2B5EF4-FFF2-40B4-BE49-F238E27FC236}">
                <a16:creationId xmlns:a16="http://schemas.microsoft.com/office/drawing/2014/main" id="{2393623B-D53F-4D2F-9276-68280EFD2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7572" y="580770"/>
            <a:ext cx="8911687" cy="67043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Unity常用快捷键</a:t>
            </a:r>
          </a:p>
        </p:txBody>
      </p:sp>
      <p:pic>
        <p:nvPicPr>
          <p:cNvPr id="39938" name="内容占位符 -2147482584" descr="e14133a9920ab3fc90e2fd316bac2bcb">
            <a:extLst>
              <a:ext uri="{FF2B5EF4-FFF2-40B4-BE49-F238E27FC236}">
                <a16:creationId xmlns:a16="http://schemas.microsoft.com/office/drawing/2014/main" id="{5BD76E69-A20D-4DF9-BB7A-D095533766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1546" y="2069962"/>
            <a:ext cx="6754812" cy="4114800"/>
          </a:xfrm>
        </p:spPr>
      </p:pic>
      <p:sp>
        <p:nvSpPr>
          <p:cNvPr id="39939" name="文本框 3">
            <a:extLst>
              <a:ext uri="{FF2B5EF4-FFF2-40B4-BE49-F238E27FC236}">
                <a16:creationId xmlns:a16="http://schemas.microsoft.com/office/drawing/2014/main" id="{C80D2405-9934-4FCA-9941-5C4274184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440" y="6277230"/>
            <a:ext cx="2577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图2-</a:t>
            </a:r>
            <a:r>
              <a:rPr lang="en-US" altLang="zh-CN" dirty="0"/>
              <a:t>26</a:t>
            </a:r>
            <a:r>
              <a:rPr lang="zh-CN" altLang="en-US" dirty="0"/>
              <a:t>常用快捷键提示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EFF2AC-1B2A-4BF8-BEA8-25DCDCA90952}"/>
              </a:ext>
            </a:extLst>
          </p:cNvPr>
          <p:cNvSpPr/>
          <p:nvPr/>
        </p:nvSpPr>
        <p:spPr>
          <a:xfrm>
            <a:off x="1027414" y="1343672"/>
            <a:ext cx="10726223" cy="548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/>
              <a:t>在</a:t>
            </a:r>
            <a:r>
              <a:rPr lang="en-US" altLang="zh-CN" sz="2000" b="1" dirty="0"/>
              <a:t>Unity</a:t>
            </a:r>
            <a:r>
              <a:rPr lang="zh-CN" altLang="en-US" sz="2000" b="1" dirty="0"/>
              <a:t>桌面环境下，按下</a:t>
            </a:r>
            <a:r>
              <a:rPr lang="en-US" altLang="zh-CN" sz="2000" b="1" dirty="0"/>
              <a:t>Super</a:t>
            </a:r>
            <a:r>
              <a:rPr lang="zh-CN" altLang="en-US" sz="2000" b="1" dirty="0"/>
              <a:t>键不放，系统将在桌面上弹出常用快捷键提示，如图</a:t>
            </a:r>
            <a:r>
              <a:rPr lang="en-US" altLang="zh-CN" sz="2000" b="1" dirty="0"/>
              <a:t>2-26</a:t>
            </a:r>
            <a:r>
              <a:rPr lang="zh-CN" altLang="en-US" sz="2000" b="1" dirty="0"/>
              <a:t>所示。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>
            <a:extLst>
              <a:ext uri="{FF2B5EF4-FFF2-40B4-BE49-F238E27FC236}">
                <a16:creationId xmlns:a16="http://schemas.microsoft.com/office/drawing/2014/main" id="{8E460C8E-5295-425A-9390-A079FF2FB0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7</a:t>
            </a:r>
            <a:r>
              <a:rPr lang="zh-CN" altLang="en-US" dirty="0"/>
              <a:t>系统调用接口</a:t>
            </a:r>
          </a:p>
        </p:txBody>
      </p:sp>
      <p:sp>
        <p:nvSpPr>
          <p:cNvPr id="40962" name="内容占位符 2">
            <a:extLst>
              <a:ext uri="{FF2B5EF4-FFF2-40B4-BE49-F238E27FC236}">
                <a16:creationId xmlns:a16="http://schemas.microsoft.com/office/drawing/2014/main" id="{12C50F88-2508-4242-BC06-A49A761700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80852" y="1441702"/>
            <a:ext cx="7245028" cy="4672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2.</a:t>
            </a:r>
            <a:r>
              <a:rPr lang="en-US" altLang="zh-CN" sz="2400" dirty="0">
                <a:solidFill>
                  <a:schemeClr val="tx1"/>
                </a:solidFill>
              </a:rPr>
              <a:t>7</a:t>
            </a:r>
            <a:r>
              <a:rPr lang="zh-CN" altLang="en-US" sz="2400" dirty="0">
                <a:solidFill>
                  <a:schemeClr val="tx1"/>
                </a:solidFill>
              </a:rPr>
              <a:t>.1系统调用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2.</a:t>
            </a:r>
            <a:r>
              <a:rPr lang="en-US" altLang="zh-CN" sz="2400" dirty="0">
                <a:solidFill>
                  <a:schemeClr val="tx1"/>
                </a:solidFill>
              </a:rPr>
              <a:t>7</a:t>
            </a:r>
            <a:r>
              <a:rPr lang="zh-CN" altLang="en-US" sz="2400" dirty="0">
                <a:solidFill>
                  <a:schemeClr val="tx1"/>
                </a:solidFill>
              </a:rPr>
              <a:t>.2系统调用接口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2.</a:t>
            </a:r>
            <a:r>
              <a:rPr lang="en-US" altLang="zh-CN" sz="2400" dirty="0">
                <a:solidFill>
                  <a:schemeClr val="tx1"/>
                </a:solidFill>
              </a:rPr>
              <a:t>7</a:t>
            </a:r>
            <a:r>
              <a:rPr lang="zh-CN" altLang="en-US" sz="2400" dirty="0">
                <a:solidFill>
                  <a:schemeClr val="tx1"/>
                </a:solidFill>
              </a:rPr>
              <a:t>.3 Linux中的系统调用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2.7.4 API</a:t>
            </a:r>
            <a:r>
              <a:rPr lang="zh-CN" altLang="en-US" sz="2400" dirty="0">
                <a:solidFill>
                  <a:schemeClr val="tx1"/>
                </a:solidFill>
              </a:rPr>
              <a:t>和系统调用的关系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>
            <a:extLst>
              <a:ext uri="{FF2B5EF4-FFF2-40B4-BE49-F238E27FC236}">
                <a16:creationId xmlns:a16="http://schemas.microsoft.com/office/drawing/2014/main" id="{12C50F88-2508-4242-BC06-A49A761700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5133" y="688575"/>
            <a:ext cx="9803294" cy="48697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2.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r>
              <a:rPr lang="zh-CN" altLang="en-US" sz="2400" dirty="0">
                <a:solidFill>
                  <a:srgbClr val="FF0000"/>
                </a:solidFill>
              </a:rPr>
              <a:t>.1系统调用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由操作系统内核提供一系列内核函数，通过一组称为系统调用的接口提供给用户使用。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2.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r>
              <a:rPr lang="zh-CN" altLang="en-US" sz="2400" dirty="0">
                <a:solidFill>
                  <a:srgbClr val="FF0000"/>
                </a:solidFill>
              </a:rPr>
              <a:t>.2系统调用接口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系统调用接口是由一系列的系统调用函数构成的“特殊”接口。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2.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r>
              <a:rPr lang="zh-CN" altLang="en-US" sz="2400" dirty="0">
                <a:solidFill>
                  <a:srgbClr val="FF0000"/>
                </a:solidFill>
              </a:rPr>
              <a:t>.3 Linux中的系统调用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Linux系统利用系统调用进行内核与用户空间通信的。</a:t>
            </a:r>
          </a:p>
        </p:txBody>
      </p:sp>
    </p:spTree>
    <p:extLst>
      <p:ext uri="{BB962C8B-B14F-4D97-AF65-F5344CB8AC3E}">
        <p14:creationId xmlns:p14="http://schemas.microsoft.com/office/powerpoint/2010/main" val="3618284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D8EDC-DB6F-4B10-8A0E-D6FB01EDE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849" y="892263"/>
            <a:ext cx="9976207" cy="45222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noProof="1"/>
              <a:t>  </a:t>
            </a:r>
            <a:r>
              <a:rPr lang="zh-CN" altLang="en-US" sz="2400" noProof="1"/>
              <a:t>系统调用在系统中的主要用途包括：</a:t>
            </a:r>
          </a:p>
          <a:p>
            <a:pPr>
              <a:lnSpc>
                <a:spcPct val="150000"/>
              </a:lnSpc>
            </a:pPr>
            <a:r>
              <a:rPr lang="zh-CN" altLang="en-US" sz="2400" noProof="1"/>
              <a:t>控制硬件；</a:t>
            </a:r>
          </a:p>
          <a:p>
            <a:pPr>
              <a:lnSpc>
                <a:spcPct val="150000"/>
              </a:lnSpc>
            </a:pPr>
            <a:r>
              <a:rPr lang="zh-CN" altLang="en-US" sz="2400" noProof="1"/>
              <a:t>设置系统状态或读取内核数据；</a:t>
            </a:r>
          </a:p>
          <a:p>
            <a:pPr>
              <a:lnSpc>
                <a:spcPct val="150000"/>
              </a:lnSpc>
            </a:pPr>
            <a:r>
              <a:rPr lang="zh-CN" altLang="en-US" sz="2400" noProof="1"/>
              <a:t>进程管理；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noProof="1"/>
              <a:t>     在Linux中常用的系统调用按照功能逻辑大致可分为：“进程控制”、“文件系统控制”、“系统控制”、“存储管理”、“网络管理”、“socket控制”、“用户管理”、“进程间通信”等八类。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>
            <a:extLst>
              <a:ext uri="{FF2B5EF4-FFF2-40B4-BE49-F238E27FC236}">
                <a16:creationId xmlns:a16="http://schemas.microsoft.com/office/drawing/2014/main" id="{56DA1D9C-17EC-4CDF-9241-327BF0327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7846" y="696029"/>
            <a:ext cx="8911687" cy="78345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2.</a:t>
            </a:r>
            <a:r>
              <a:rPr lang="en-US" altLang="zh-CN" sz="2800" dirty="0"/>
              <a:t>7</a:t>
            </a:r>
            <a:r>
              <a:rPr lang="zh-CN" altLang="en-US" sz="2800" dirty="0"/>
              <a:t>.4 API和系统调用的关系</a:t>
            </a:r>
          </a:p>
        </p:txBody>
      </p:sp>
      <p:sp>
        <p:nvSpPr>
          <p:cNvPr id="43010" name="内容占位符 2">
            <a:extLst>
              <a:ext uri="{FF2B5EF4-FFF2-40B4-BE49-F238E27FC236}">
                <a16:creationId xmlns:a16="http://schemas.microsoft.com/office/drawing/2014/main" id="{10DB5836-C00F-4115-A2F7-5F0A6F779F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4133" y="1660989"/>
            <a:ext cx="9678132" cy="4500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API即应用程序接口，又称为应用编程接口。通过该接口，程序员可以间接的访问到系统硬件和操作系统资源。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API一般以函数定义的形式出现。如read( )、malloc( )、abs( )等。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在Linux系统中，应用编程接口遵循了POSIX标准，定义了一系列API。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2">
            <a:extLst>
              <a:ext uri="{FF2B5EF4-FFF2-40B4-BE49-F238E27FC236}">
                <a16:creationId xmlns:a16="http://schemas.microsoft.com/office/drawing/2014/main" id="{0B310833-843C-43B9-A876-15F2445994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16601" y="684944"/>
            <a:ext cx="8915400" cy="5304890"/>
          </a:xfrm>
        </p:spPr>
        <p:txBody>
          <a:bodyPr>
            <a:no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例如，使用系统调用getpid( )来获得当前进程的id号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#include &lt;syscall.h&gt;</a:t>
            </a:r>
          </a:p>
          <a:p>
            <a:r>
              <a:rPr lang="zh-CN" altLang="en-US" sz="2000" dirty="0"/>
              <a:t>#include &lt;unistd.h&gt;</a:t>
            </a:r>
          </a:p>
          <a:p>
            <a:r>
              <a:rPr lang="zh-CN" altLang="en-US" sz="2000" dirty="0"/>
              <a:t>#include &lt;stdio.h&gt;</a:t>
            </a:r>
          </a:p>
          <a:p>
            <a:r>
              <a:rPr lang="zh-CN" altLang="en-US" sz="2000" dirty="0"/>
              <a:t>#include &lt;sys/types.h&gt;</a:t>
            </a:r>
          </a:p>
          <a:p>
            <a:r>
              <a:rPr lang="zh-CN" altLang="en-US" sz="2000" dirty="0"/>
              <a:t>main( )</a:t>
            </a:r>
          </a:p>
          <a:p>
            <a:r>
              <a:rPr lang="zh-CN" altLang="en-US" sz="2000" dirty="0"/>
              <a:t>{  long i;</a:t>
            </a:r>
          </a:p>
          <a:p>
            <a:r>
              <a:rPr lang="zh-CN" altLang="en-US" sz="2000" dirty="0"/>
              <a:t>i= getpid( ); </a:t>
            </a:r>
          </a:p>
          <a:p>
            <a:r>
              <a:rPr lang="zh-CN" altLang="en-US" sz="2000" dirty="0"/>
              <a:t>printf ("getpid( )=%ld\n", i);</a:t>
            </a:r>
          </a:p>
          <a:p>
            <a:r>
              <a:rPr lang="zh-CN" altLang="en-US" sz="2000" dirty="0"/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4A420707-6F0A-4529-BCB0-F2369EB3C0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95397" y="568691"/>
            <a:ext cx="8911687" cy="1280890"/>
          </a:xfrm>
        </p:spPr>
        <p:txBody>
          <a:bodyPr/>
          <a:lstStyle/>
          <a:p>
            <a:pPr algn="ctr"/>
            <a:r>
              <a:rPr lang="zh-CN" altLang="en-US" dirty="0"/>
              <a:t>本章小结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A546F5F5-9168-48FF-A678-021AC5C1FA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16792" y="1549811"/>
            <a:ext cx="9693006" cy="411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本章介绍了</a:t>
            </a:r>
            <a:r>
              <a:rPr lang="en-US" altLang="zh-CN" sz="2400" dirty="0"/>
              <a:t>Ubuntu</a:t>
            </a:r>
            <a:r>
              <a:rPr lang="zh-CN" altLang="en-US" sz="2400" dirty="0"/>
              <a:t>下的图形接口、命令接口、程序接口。</a:t>
            </a:r>
            <a:r>
              <a:rPr lang="en-US" altLang="zh-CN" sz="2400" dirty="0"/>
              <a:t>Ubuntu</a:t>
            </a:r>
            <a:r>
              <a:rPr lang="zh-CN" altLang="en-US" sz="2400" dirty="0"/>
              <a:t>下的图形接口实现的基础是</a:t>
            </a:r>
            <a:r>
              <a:rPr lang="en-US" altLang="zh-CN" sz="2400" dirty="0"/>
              <a:t>X-Window</a:t>
            </a:r>
            <a:r>
              <a:rPr lang="zh-CN" altLang="en-US" sz="2400" dirty="0"/>
              <a:t>，</a:t>
            </a:r>
            <a:r>
              <a:rPr lang="en-US" altLang="zh-CN" sz="2400" dirty="0"/>
              <a:t>GNOME</a:t>
            </a:r>
            <a:r>
              <a:rPr lang="zh-CN" altLang="en-US" sz="2400" dirty="0"/>
              <a:t>桌面环境是依赖于它运行的。</a:t>
            </a:r>
            <a:r>
              <a:rPr lang="en-US" altLang="zh-CN" sz="2400" dirty="0"/>
              <a:t>Ubuntu</a:t>
            </a:r>
            <a:r>
              <a:rPr lang="zh-CN" altLang="en-US" sz="2400" dirty="0"/>
              <a:t>下的命令接口是</a:t>
            </a:r>
            <a:r>
              <a:rPr lang="en-US" altLang="zh-CN" sz="2400" dirty="0"/>
              <a:t>Shell</a:t>
            </a:r>
            <a:r>
              <a:rPr lang="zh-CN" altLang="en-US" sz="2400" dirty="0"/>
              <a:t>，负责交互式解释和执行用户输入的命令。</a:t>
            </a:r>
            <a:r>
              <a:rPr lang="en-US" altLang="zh-CN" sz="2400" dirty="0"/>
              <a:t>Ubuntu</a:t>
            </a:r>
            <a:r>
              <a:rPr lang="zh-CN" altLang="en-US" sz="2400" dirty="0"/>
              <a:t>中的程序接口以系统调用的方式体现，为程序员编程开发提供服务。另外，介绍了</a:t>
            </a:r>
            <a:r>
              <a:rPr lang="en-US" altLang="zh-CN" sz="2400" dirty="0"/>
              <a:t>Ubuntu18.04</a:t>
            </a:r>
            <a:r>
              <a:rPr lang="zh-CN" altLang="en-US" sz="2400" dirty="0"/>
              <a:t>的运行界面组成，以及</a:t>
            </a:r>
            <a:r>
              <a:rPr lang="en-US" altLang="zh-CN" sz="2400" dirty="0"/>
              <a:t>GNOME</a:t>
            </a:r>
            <a:r>
              <a:rPr lang="zh-CN" altLang="en-US" sz="2400" dirty="0"/>
              <a:t>界面下的图形化的操作，对</a:t>
            </a:r>
            <a:r>
              <a:rPr lang="en-US" altLang="zh-CN" sz="2400" dirty="0"/>
              <a:t>Unity</a:t>
            </a:r>
            <a:r>
              <a:rPr lang="zh-CN" altLang="en-US" sz="2400" dirty="0"/>
              <a:t>风格的界面操作做了简单的介绍。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>
            <a:extLst>
              <a:ext uri="{FF2B5EF4-FFF2-40B4-BE49-F238E27FC236}">
                <a16:creationId xmlns:a16="http://schemas.microsoft.com/office/drawing/2014/main" id="{24AD8E40-CF5A-4328-BFF8-91F27FB91E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2.2.1 Shell命令接口的组成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9219" name="内容占位符 2">
            <a:extLst>
              <a:ext uri="{FF2B5EF4-FFF2-40B4-BE49-F238E27FC236}">
                <a16:creationId xmlns:a16="http://schemas.microsoft.com/office/drawing/2014/main" id="{F05F3DEC-1058-4DE9-8755-A183E9FA36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4955" y="1519640"/>
            <a:ext cx="9449657" cy="437772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dirty="0"/>
              <a:t>Linux下的Shell命令接口由一组命令和命令解释程序Shell组成。</a:t>
            </a:r>
            <a:endParaRPr lang="en-US" altLang="zh-CN" sz="2400" dirty="0"/>
          </a:p>
          <a:p>
            <a:pPr algn="just">
              <a:lnSpc>
                <a:spcPct val="140000"/>
              </a:lnSpc>
            </a:pPr>
            <a:r>
              <a:rPr lang="en-US" altLang="zh-CN" sz="2400" dirty="0"/>
              <a:t>Shell</a:t>
            </a:r>
            <a:r>
              <a:rPr lang="zh-CN" altLang="en-US" sz="2400" dirty="0"/>
              <a:t>是</a:t>
            </a:r>
            <a:r>
              <a:rPr lang="en-US" altLang="zh-CN" sz="2400" dirty="0"/>
              <a:t>Linux</a:t>
            </a:r>
            <a:r>
              <a:rPr lang="zh-CN" altLang="en-US" sz="2400" dirty="0"/>
              <a:t>操作系统的最外层，也称为“外壳”。一方面，它可以作为操作系统的命令接口；另一方面，</a:t>
            </a:r>
            <a:r>
              <a:rPr lang="en-US" altLang="zh-CN" sz="2400" dirty="0"/>
              <a:t>Shell</a:t>
            </a:r>
            <a:r>
              <a:rPr lang="zh-CN" altLang="en-US" sz="2400" dirty="0"/>
              <a:t>也还能用作解释性的编程语言。</a:t>
            </a:r>
          </a:p>
          <a:p>
            <a:pPr algn="just"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1、命令</a:t>
            </a:r>
          </a:p>
          <a:p>
            <a:pPr algn="just">
              <a:lnSpc>
                <a:spcPct val="140000"/>
              </a:lnSpc>
            </a:pPr>
            <a:r>
              <a:rPr lang="en-US" altLang="zh-CN" sz="2400" dirty="0"/>
              <a:t>Shell</a:t>
            </a:r>
            <a:r>
              <a:rPr lang="zh-CN" altLang="en-US" sz="2400" dirty="0"/>
              <a:t>命令分为内部命令和外部命令。内部命令的程序代码是包含在</a:t>
            </a:r>
            <a:r>
              <a:rPr lang="en-US" altLang="zh-CN" sz="2400" dirty="0"/>
              <a:t>Shell</a:t>
            </a:r>
            <a:r>
              <a:rPr lang="zh-CN" altLang="en-US" sz="2400" dirty="0"/>
              <a:t>内部的，驻留在内存中，执行速度快。外部命令的程序代码是以可执行文件的形式存储在磁盘中的。</a:t>
            </a:r>
            <a:endParaRPr lang="en-US" altLang="zh-CN" sz="2400" dirty="0"/>
          </a:p>
          <a:p>
            <a:pPr algn="just">
              <a:lnSpc>
                <a:spcPct val="140000"/>
              </a:lnSpc>
            </a:pPr>
            <a:r>
              <a:rPr lang="zh-CN" altLang="en-US" sz="2400" dirty="0"/>
              <a:t>内部命令，例如，cd、pwd、ls、cp等。</a:t>
            </a:r>
          </a:p>
          <a:p>
            <a:pPr algn="just">
              <a:lnSpc>
                <a:spcPct val="140000"/>
              </a:lnSpc>
            </a:pPr>
            <a:endParaRPr lang="zh-CN" altLang="en-US" sz="2400" dirty="0"/>
          </a:p>
          <a:p>
            <a:pPr algn="just">
              <a:lnSpc>
                <a:spcPct val="140000"/>
              </a:lnSpc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F9E62-B0F9-49F6-AD06-3A33F5A2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816" y="596401"/>
            <a:ext cx="8911687" cy="814272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实验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3BBCD-1F8D-4B64-9DC5-82ABD208B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084" y="1856198"/>
            <a:ext cx="8915400" cy="377762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题目：</a:t>
            </a:r>
            <a:r>
              <a:rPr lang="en-US" altLang="zh-CN" sz="2000" dirty="0"/>
              <a:t>Ubuntu Linux</a:t>
            </a:r>
            <a:r>
              <a:rPr lang="zh-CN" altLang="en-US" sz="2000" dirty="0"/>
              <a:t>下的接口实验</a:t>
            </a:r>
          </a:p>
          <a:p>
            <a:r>
              <a:rPr lang="zh-CN" altLang="en-US" sz="2000" dirty="0"/>
              <a:t>要求：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）掌握</a:t>
            </a:r>
            <a:r>
              <a:rPr lang="en-US" altLang="zh-CN" sz="2000" dirty="0"/>
              <a:t>Gnome</a:t>
            </a:r>
            <a:r>
              <a:rPr lang="zh-CN" altLang="en-US" sz="2000" dirty="0"/>
              <a:t>界面的操作。利用多种方法实现文件搜索功能。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）完成在</a:t>
            </a:r>
            <a:r>
              <a:rPr lang="en-US" altLang="zh-CN" sz="2000" dirty="0"/>
              <a:t>Gnome</a:t>
            </a:r>
            <a:r>
              <a:rPr lang="zh-CN" altLang="en-US" sz="2000" dirty="0"/>
              <a:t>的桌面区添加某个应用程序的快捷图标。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）掌握</a:t>
            </a:r>
            <a:r>
              <a:rPr lang="en-US" altLang="zh-CN" sz="2000" dirty="0"/>
              <a:t>Gnome</a:t>
            </a:r>
            <a:r>
              <a:rPr lang="zh-CN" altLang="en-US" sz="2000" dirty="0"/>
              <a:t>界面下的常用组合键的使用。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</a:t>
            </a:r>
            <a:r>
              <a:rPr lang="en-US" altLang="zh-CN" sz="2000" dirty="0"/>
              <a:t>C</a:t>
            </a:r>
            <a:r>
              <a:rPr lang="zh-CN" altLang="en-US" sz="2000" dirty="0"/>
              <a:t>语言编程实现</a:t>
            </a:r>
            <a:r>
              <a:rPr lang="en-US" altLang="zh-CN" sz="2000" dirty="0"/>
              <a:t>——</a:t>
            </a:r>
            <a:r>
              <a:rPr lang="zh-CN" altLang="en-US" sz="2000" dirty="0"/>
              <a:t>利用系统调用</a:t>
            </a:r>
            <a:r>
              <a:rPr lang="en-US" altLang="zh-CN" sz="2000" dirty="0" err="1"/>
              <a:t>getpid</a:t>
            </a:r>
            <a:r>
              <a:rPr lang="en-US" altLang="zh-CN" sz="2000" dirty="0"/>
              <a:t>( )</a:t>
            </a:r>
            <a:r>
              <a:rPr lang="zh-CN" altLang="en-US" sz="2000" dirty="0"/>
              <a:t>获得当前进程的</a:t>
            </a:r>
            <a:r>
              <a:rPr lang="en-US" altLang="zh-CN" sz="2000" dirty="0"/>
              <a:t>id</a:t>
            </a:r>
            <a:r>
              <a:rPr lang="zh-CN" altLang="en-US" sz="2000" dirty="0"/>
              <a:t>号。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1874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F9E62-B0F9-49F6-AD06-3A33F5A2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472" y="651819"/>
            <a:ext cx="8911687" cy="814272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练习题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3BBCD-1F8D-4B64-9DC5-82ABD208B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874" y="1627643"/>
            <a:ext cx="9626761" cy="4606247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Linux</a:t>
            </a:r>
            <a:r>
              <a:rPr lang="zh-CN" altLang="en-US" sz="2000" dirty="0"/>
              <a:t>的操作系统接口有哪几种形式？</a:t>
            </a:r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、解释</a:t>
            </a:r>
            <a:r>
              <a:rPr lang="en-US" altLang="zh-CN" sz="2000" dirty="0"/>
              <a:t>Shell</a:t>
            </a:r>
            <a:r>
              <a:rPr lang="zh-CN" altLang="en-US" sz="2000" dirty="0"/>
              <a:t>的含义和作用。</a:t>
            </a:r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X-Window</a:t>
            </a:r>
            <a:r>
              <a:rPr lang="zh-CN" altLang="en-US" sz="2000" dirty="0"/>
              <a:t>是由哪几个主要部分构成的？</a:t>
            </a:r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、</a:t>
            </a:r>
            <a:r>
              <a:rPr lang="en-US" altLang="zh-CN" sz="2000" dirty="0"/>
              <a:t>X-Window</a:t>
            </a:r>
            <a:r>
              <a:rPr lang="zh-CN" altLang="en-US" sz="2000" dirty="0"/>
              <a:t>采用的是何种结构？</a:t>
            </a:r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、</a:t>
            </a:r>
            <a:r>
              <a:rPr lang="en-US" altLang="zh-CN" sz="2000" dirty="0"/>
              <a:t>GNOME</a:t>
            </a:r>
            <a:r>
              <a:rPr lang="zh-CN" altLang="en-US" sz="2000" dirty="0"/>
              <a:t>桌面环境由哪些部分组成？各部分的主要作用是什么？</a:t>
            </a:r>
          </a:p>
          <a:p>
            <a:r>
              <a:rPr lang="en-US" altLang="zh-CN" sz="2000" dirty="0"/>
              <a:t>6</a:t>
            </a:r>
            <a:r>
              <a:rPr lang="zh-CN" altLang="en-US" sz="2000" dirty="0"/>
              <a:t>、如何利用</a:t>
            </a:r>
            <a:r>
              <a:rPr lang="en-US" altLang="zh-CN" sz="2000" dirty="0"/>
              <a:t>Shell</a:t>
            </a:r>
            <a:r>
              <a:rPr lang="zh-CN" altLang="en-US" sz="2000" dirty="0"/>
              <a:t>命令控制关闭或者重新启动</a:t>
            </a:r>
            <a:r>
              <a:rPr lang="en-US" altLang="zh-CN" sz="2000" dirty="0"/>
              <a:t>Ubuntu</a:t>
            </a:r>
            <a:r>
              <a:rPr lang="zh-CN" altLang="en-US" sz="2000" dirty="0"/>
              <a:t>系统？</a:t>
            </a:r>
          </a:p>
          <a:p>
            <a:r>
              <a:rPr lang="en-US" altLang="zh-CN" sz="2000" dirty="0"/>
              <a:t>7</a:t>
            </a:r>
            <a:r>
              <a:rPr lang="zh-CN" altLang="en-US" sz="2000" dirty="0"/>
              <a:t>、什么是系统调用？</a:t>
            </a:r>
            <a:r>
              <a:rPr lang="en-US" altLang="zh-CN" sz="2000" dirty="0"/>
              <a:t>API</a:t>
            </a:r>
            <a:r>
              <a:rPr lang="zh-CN" altLang="en-US" sz="2000" dirty="0"/>
              <a:t>和系统调用的关系是什么？</a:t>
            </a:r>
          </a:p>
          <a:p>
            <a:r>
              <a:rPr lang="en-US" altLang="zh-CN" sz="2000" dirty="0"/>
              <a:t>8</a:t>
            </a:r>
            <a:r>
              <a:rPr lang="zh-CN" altLang="en-US" sz="2000" dirty="0"/>
              <a:t>、</a:t>
            </a:r>
            <a:r>
              <a:rPr lang="en-US" altLang="zh-CN" sz="2000" dirty="0"/>
              <a:t>Linux</a:t>
            </a:r>
            <a:r>
              <a:rPr lang="zh-CN" altLang="en-US" sz="2000" dirty="0"/>
              <a:t>中常用的系统调用，按照功能的不同，大致可分哪些类别？每一类别的用途是什么？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1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 1">
            <a:extLst>
              <a:ext uri="{FF2B5EF4-FFF2-40B4-BE49-F238E27FC236}">
                <a16:creationId xmlns:a16="http://schemas.microsoft.com/office/drawing/2014/main" id="{315FBA85-5DC9-40F7-990F-CF21745F5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2、命令解释程序Shell</a:t>
            </a:r>
          </a:p>
        </p:txBody>
      </p:sp>
      <p:sp>
        <p:nvSpPr>
          <p:cNvPr id="9219" name="文本框 3">
            <a:extLst>
              <a:ext uri="{FF2B5EF4-FFF2-40B4-BE49-F238E27FC236}">
                <a16:creationId xmlns:a16="http://schemas.microsoft.com/office/drawing/2014/main" id="{138F084E-07FC-439D-930D-3052905AE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287" y="3761664"/>
            <a:ext cx="3542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图2-1 Windows下的命令解释器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EC150A7B-2766-425F-BFA3-42C354BD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58" y="1264555"/>
            <a:ext cx="8788329" cy="222599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BF46AE-3CE3-4C20-B1C3-4C94DA76809C}"/>
              </a:ext>
            </a:extLst>
          </p:cNvPr>
          <p:cNvSpPr/>
          <p:nvPr/>
        </p:nvSpPr>
        <p:spPr>
          <a:xfrm>
            <a:off x="2348857" y="4223215"/>
            <a:ext cx="8788329" cy="2137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</a:rPr>
              <a:t>命令解释程序的具体工作方式：</a:t>
            </a:r>
          </a:p>
          <a:p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）在屏幕上给出提示符</a:t>
            </a:r>
            <a:r>
              <a:rPr lang="en-US" altLang="zh-CN" sz="2400" dirty="0">
                <a:solidFill>
                  <a:schemeClr val="tx1"/>
                </a:solidFill>
              </a:rPr>
              <a:t>;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）识别、解析命令</a:t>
            </a:r>
            <a:r>
              <a:rPr lang="en-US" altLang="zh-CN" sz="2400" dirty="0">
                <a:solidFill>
                  <a:schemeClr val="tx1"/>
                </a:solidFill>
              </a:rPr>
              <a:t>;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3</a:t>
            </a:r>
            <a:r>
              <a:rPr lang="zh-CN" altLang="en-US" sz="2400" dirty="0">
                <a:solidFill>
                  <a:schemeClr val="tx1"/>
                </a:solidFill>
              </a:rPr>
              <a:t>）转相应的命令处理程序</a:t>
            </a:r>
            <a:r>
              <a:rPr lang="en-US" altLang="zh-CN" sz="2400" dirty="0">
                <a:solidFill>
                  <a:schemeClr val="tx1"/>
                </a:solidFill>
              </a:rPr>
              <a:t>;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4</a:t>
            </a:r>
            <a:r>
              <a:rPr lang="zh-CN" altLang="en-US" sz="2400" dirty="0">
                <a:solidFill>
                  <a:schemeClr val="tx1"/>
                </a:solidFill>
              </a:rPr>
              <a:t>）回送处理结果至屏幕。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>
            <a:extLst>
              <a:ext uri="{FF2B5EF4-FFF2-40B4-BE49-F238E27FC236}">
                <a16:creationId xmlns:a16="http://schemas.microsoft.com/office/drawing/2014/main" id="{9B553545-975F-4B14-A9B3-05B005F754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2.2.2 Shell的版本</a:t>
            </a:r>
          </a:p>
        </p:txBody>
      </p:sp>
      <p:sp>
        <p:nvSpPr>
          <p:cNvPr id="10242" name="内容占位符 2">
            <a:extLst>
              <a:ext uri="{FF2B5EF4-FFF2-40B4-BE49-F238E27FC236}">
                <a16:creationId xmlns:a16="http://schemas.microsoft.com/office/drawing/2014/main" id="{54AF3A48-4074-4A2E-9998-FE78518501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5674" y="1631950"/>
            <a:ext cx="9278937" cy="411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大多数Linux系统默认的Shell是Bourne Again Shell（bash）。另外，Linux系统常用的其它Shell有tcsh、zsh和pdksh。具体可以查看/etc/shells文件。</a:t>
            </a:r>
          </a:p>
        </p:txBody>
      </p:sp>
      <p:sp>
        <p:nvSpPr>
          <p:cNvPr id="10244" name="文本框 3">
            <a:extLst>
              <a:ext uri="{FF2B5EF4-FFF2-40B4-BE49-F238E27FC236}">
                <a16:creationId xmlns:a16="http://schemas.microsoft.com/office/drawing/2014/main" id="{CEB149C6-AC82-45A6-9115-74233307A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1001" y="6049224"/>
            <a:ext cx="30299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图2-3 /etc/shells文件内容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B0D3C972-E475-42A8-A6DA-0C1A0C16A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3406187"/>
            <a:ext cx="7027524" cy="251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">
            <a:extLst>
              <a:ext uri="{FF2B5EF4-FFF2-40B4-BE49-F238E27FC236}">
                <a16:creationId xmlns:a16="http://schemas.microsoft.com/office/drawing/2014/main" id="{FF1258C5-49BA-4C74-9D16-5407FCB25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2.3 X Window图形窗口接口</a:t>
            </a:r>
          </a:p>
        </p:txBody>
      </p:sp>
      <p:sp>
        <p:nvSpPr>
          <p:cNvPr id="11266" name="内容占位符 2">
            <a:extLst>
              <a:ext uri="{FF2B5EF4-FFF2-40B4-BE49-F238E27FC236}">
                <a16:creationId xmlns:a16="http://schemas.microsoft.com/office/drawing/2014/main" id="{DE1241BD-4E1A-440B-B145-3ECFF28D4B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2.3.1 X Window简述</a:t>
            </a:r>
          </a:p>
          <a:p>
            <a:r>
              <a:rPr lang="zh-CN" altLang="en-US" sz="2800" dirty="0"/>
              <a:t>2.3.2 X Window系统组成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>
            <a:extLst>
              <a:ext uri="{FF2B5EF4-FFF2-40B4-BE49-F238E27FC236}">
                <a16:creationId xmlns:a16="http://schemas.microsoft.com/office/drawing/2014/main" id="{8DDBA8D5-0313-43F8-BB0E-9BA20FEEF3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2.3.1 X Window简述</a:t>
            </a:r>
          </a:p>
        </p:txBody>
      </p:sp>
      <p:sp>
        <p:nvSpPr>
          <p:cNvPr id="12290" name="内容占位符 2">
            <a:extLst>
              <a:ext uri="{FF2B5EF4-FFF2-40B4-BE49-F238E27FC236}">
                <a16:creationId xmlns:a16="http://schemas.microsoft.com/office/drawing/2014/main" id="{DA1F2690-4C52-44C0-B8F2-D561CB9D79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2364" y="1722634"/>
            <a:ext cx="9542248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X Window是一个图形接口系统的标准体系框架。规定了构成图形界面的现实架构、软件成分以及运作协议，只要遵照X的规范开发的图形界面都是X图形界面，即使在功能、外观、操作风格差异很大。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120</TotalTime>
  <Words>3072</Words>
  <Application>Microsoft Office PowerPoint</Application>
  <PresentationFormat>宽屏</PresentationFormat>
  <Paragraphs>224</Paragraphs>
  <Slides>51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等线</vt:lpstr>
      <vt:lpstr>宋体</vt:lpstr>
      <vt:lpstr>幼圆</vt:lpstr>
      <vt:lpstr>Arial</vt:lpstr>
      <vt:lpstr>Century Gothic</vt:lpstr>
      <vt:lpstr>Times New Roman</vt:lpstr>
      <vt:lpstr>Verdana</vt:lpstr>
      <vt:lpstr>Wingdings 3</vt:lpstr>
      <vt:lpstr>丝状</vt:lpstr>
      <vt:lpstr>Ubuntu Linux 基础教程 （第2版  慕课版）</vt:lpstr>
      <vt:lpstr>第2章 Linux系统接口管理</vt:lpstr>
      <vt:lpstr>2.1 操作系统接口</vt:lpstr>
      <vt:lpstr>2.2 Shell命令接口</vt:lpstr>
      <vt:lpstr>2.2.1 Shell命令接口的组成</vt:lpstr>
      <vt:lpstr>2、命令解释程序Shell</vt:lpstr>
      <vt:lpstr>2.2.2 Shell的版本</vt:lpstr>
      <vt:lpstr>2.3 X Window图形窗口接口</vt:lpstr>
      <vt:lpstr>2.3.1 X Window简述</vt:lpstr>
      <vt:lpstr>2.3.2 X Window系统组成</vt:lpstr>
      <vt:lpstr>PowerPoint 演示文稿</vt:lpstr>
      <vt:lpstr>2.4 GNOME桌面环境</vt:lpstr>
      <vt:lpstr>PowerPoint 演示文稿</vt:lpstr>
      <vt:lpstr>2.4.1 GNOME主要版本发布历程</vt:lpstr>
      <vt:lpstr>2.4.2 GNOME桌面组成</vt:lpstr>
      <vt:lpstr>2.4.2 GNOME桌面组成</vt:lpstr>
      <vt:lpstr>PowerPoint 演示文稿</vt:lpstr>
      <vt:lpstr>PowerPoint 演示文稿</vt:lpstr>
      <vt:lpstr>2.4.2 GNOME桌面组成</vt:lpstr>
      <vt:lpstr>2.4.2 GNOME桌面组成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2.4.2 GNOME桌面组成</vt:lpstr>
      <vt:lpstr>以添加Google-chrome快捷图标为例</vt:lpstr>
      <vt:lpstr>PowerPoint 演示文稿</vt:lpstr>
      <vt:lpstr>PowerPoint 演示文稿</vt:lpstr>
      <vt:lpstr>PowerPoint 演示文稿</vt:lpstr>
      <vt:lpstr>2.4.2 GNOME桌面组成</vt:lpstr>
      <vt:lpstr>（1）【Super】键</vt:lpstr>
      <vt:lpstr>（2）【Ctrl+Alt+T】：打开Ubuntu的终端窗口（Terminal） （3）【Super+L】或【Ctrl+Alt+L】：锁屏 （4）【Super+D】或【Ctrl+Alt+D】：显示桌面 （5）【Super+A】：显示应用程序菜单 （6）Super+Tab或【Alt+Tab】：在运行中的应用程序间切换 （7）【Super+箭头】：移动窗口位置 （8）【Super+M】：切换到状态栏，并显示系统的日历 （9）【Super+空格】：切换输入法 （10）【Ctrl+Q】：关闭应用程序窗口 （11）【Ctrl+Alt+箭头】：切换工作区 （12）【Ctrl+Alt+Del】：注销</vt:lpstr>
      <vt:lpstr>2.5登陆、注销和关机</vt:lpstr>
      <vt:lpstr>PowerPoint 演示文稿</vt:lpstr>
      <vt:lpstr>Linux系统登陆的方式可分为控制台登陆和远程登陆两种</vt:lpstr>
      <vt:lpstr>Linux系统登陆的方式可分为控制台登陆和远程登陆两种</vt:lpstr>
      <vt:lpstr>PowerPoint 演示文稿</vt:lpstr>
      <vt:lpstr>PowerPoint 演示文稿</vt:lpstr>
      <vt:lpstr>PowerPoint 演示文稿</vt:lpstr>
      <vt:lpstr>2.6 Unity界面简介</vt:lpstr>
      <vt:lpstr>Unity常用快捷键</vt:lpstr>
      <vt:lpstr>2.7系统调用接口</vt:lpstr>
      <vt:lpstr>PowerPoint 演示文稿</vt:lpstr>
      <vt:lpstr>PowerPoint 演示文稿</vt:lpstr>
      <vt:lpstr>2.7.4 API和系统调用的关系</vt:lpstr>
      <vt:lpstr>PowerPoint 演示文稿</vt:lpstr>
      <vt:lpstr>本章小结</vt:lpstr>
      <vt:lpstr>实验 </vt:lpstr>
      <vt:lpstr>练习题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Ubuntu Linux 基础教程 （第2版  慕课版）</dc:title>
  <dc:creator>mhl</dc:creator>
  <cp:lastModifiedBy>mhl</cp:lastModifiedBy>
  <cp:revision>13</cp:revision>
  <dcterms:created xsi:type="dcterms:W3CDTF">2021-09-16T08:44:49Z</dcterms:created>
  <dcterms:modified xsi:type="dcterms:W3CDTF">2021-11-15T01:15:24Z</dcterms:modified>
</cp:coreProperties>
</file>